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81" r:id="rId4"/>
    <p:sldId id="270" r:id="rId5"/>
    <p:sldId id="271" r:id="rId6"/>
    <p:sldId id="256" r:id="rId7"/>
    <p:sldId id="268" r:id="rId8"/>
    <p:sldId id="282" r:id="rId9"/>
    <p:sldId id="276" r:id="rId10"/>
    <p:sldId id="274" r:id="rId11"/>
    <p:sldId id="277" r:id="rId12"/>
    <p:sldId id="275" r:id="rId13"/>
    <p:sldId id="272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D02"/>
    <a:srgbClr val="F0ED7F"/>
    <a:srgbClr val="7EF284"/>
    <a:srgbClr val="5CE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D740B-4789-4A87-ABAB-5DD31384FE61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DEE681B-95B6-4489-BBB2-DF761055DF57}">
      <dgm:prSet phldrT="[Text]"/>
      <dgm:spPr/>
      <dgm:t>
        <a:bodyPr/>
        <a:lstStyle/>
        <a:p>
          <a:r>
            <a:rPr lang="en-GB" dirty="0"/>
            <a:t>System</a:t>
          </a:r>
        </a:p>
      </dgm:t>
    </dgm:pt>
    <dgm:pt modelId="{E6D67B82-1C68-4F49-9928-6A3D697E9FF3}" type="parTrans" cxnId="{EF0F58BA-6B10-44B0-83FB-217DD2BB988E}">
      <dgm:prSet/>
      <dgm:spPr/>
      <dgm:t>
        <a:bodyPr/>
        <a:lstStyle/>
        <a:p>
          <a:endParaRPr lang="en-GB"/>
        </a:p>
      </dgm:t>
    </dgm:pt>
    <dgm:pt modelId="{80C4A2CB-0D9A-4D53-971C-FE924F120136}" type="sibTrans" cxnId="{EF0F58BA-6B10-44B0-83FB-217DD2BB988E}">
      <dgm:prSet/>
      <dgm:spPr/>
      <dgm:t>
        <a:bodyPr/>
        <a:lstStyle/>
        <a:p>
          <a:endParaRPr lang="en-GB"/>
        </a:p>
      </dgm:t>
    </dgm:pt>
    <dgm:pt modelId="{C1065380-4CCE-4AAB-A183-7860CB0B97D1}">
      <dgm:prSet phldrT="[Text]"/>
      <dgm:spPr/>
      <dgm:t>
        <a:bodyPr/>
        <a:lstStyle/>
        <a:p>
          <a:r>
            <a:rPr lang="en-GB" dirty="0"/>
            <a:t>Policy</a:t>
          </a:r>
        </a:p>
      </dgm:t>
    </dgm:pt>
    <dgm:pt modelId="{CCD00BA8-C328-4B3B-8EB7-72D7DC795558}" type="parTrans" cxnId="{30DC3EFF-7138-428B-A395-B4EA99E4D00B}">
      <dgm:prSet/>
      <dgm:spPr/>
      <dgm:t>
        <a:bodyPr/>
        <a:lstStyle/>
        <a:p>
          <a:endParaRPr lang="en-GB"/>
        </a:p>
      </dgm:t>
    </dgm:pt>
    <dgm:pt modelId="{DB1BD867-D32A-4ED9-9516-CAE471A2E7A4}" type="sibTrans" cxnId="{30DC3EFF-7138-428B-A395-B4EA99E4D00B}">
      <dgm:prSet/>
      <dgm:spPr/>
      <dgm:t>
        <a:bodyPr/>
        <a:lstStyle/>
        <a:p>
          <a:endParaRPr lang="en-GB"/>
        </a:p>
      </dgm:t>
    </dgm:pt>
    <dgm:pt modelId="{34816963-18ED-4D96-9CA8-95F157706D8E}">
      <dgm:prSet phldrT="[Text]"/>
      <dgm:spPr/>
      <dgm:t>
        <a:bodyPr/>
        <a:lstStyle/>
        <a:p>
          <a:r>
            <a:rPr lang="en-GB" dirty="0"/>
            <a:t>Practice</a:t>
          </a:r>
        </a:p>
      </dgm:t>
    </dgm:pt>
    <dgm:pt modelId="{171AE530-8621-4DAD-BCD2-62711C3905B5}" type="parTrans" cxnId="{B69B3680-CB43-46E2-9967-E0A5F97B85A8}">
      <dgm:prSet/>
      <dgm:spPr/>
      <dgm:t>
        <a:bodyPr/>
        <a:lstStyle/>
        <a:p>
          <a:endParaRPr lang="en-GB"/>
        </a:p>
      </dgm:t>
    </dgm:pt>
    <dgm:pt modelId="{2EDBD304-844D-476A-A7A5-E1DC74B1725D}" type="sibTrans" cxnId="{B69B3680-CB43-46E2-9967-E0A5F97B85A8}">
      <dgm:prSet/>
      <dgm:spPr/>
      <dgm:t>
        <a:bodyPr/>
        <a:lstStyle/>
        <a:p>
          <a:endParaRPr lang="en-GB"/>
        </a:p>
      </dgm:t>
    </dgm:pt>
    <dgm:pt modelId="{664777EF-8631-4ABD-897D-D62185191F76}">
      <dgm:prSet phldrT="[Text]"/>
      <dgm:spPr/>
      <dgm:t>
        <a:bodyPr/>
        <a:lstStyle/>
        <a:p>
          <a:r>
            <a:rPr lang="en-GB" dirty="0"/>
            <a:t>Research</a:t>
          </a:r>
        </a:p>
      </dgm:t>
    </dgm:pt>
    <dgm:pt modelId="{878F52A3-7BC4-4521-B4F9-59D77C9A92CB}" type="sibTrans" cxnId="{E2C9AC74-6DBA-4D7E-861D-B0478984F58B}">
      <dgm:prSet/>
      <dgm:spPr/>
      <dgm:t>
        <a:bodyPr/>
        <a:lstStyle/>
        <a:p>
          <a:endParaRPr lang="en-GB"/>
        </a:p>
      </dgm:t>
    </dgm:pt>
    <dgm:pt modelId="{51F41BAB-2679-4DC9-869E-49FF86771C7F}" type="parTrans" cxnId="{E2C9AC74-6DBA-4D7E-861D-B0478984F58B}">
      <dgm:prSet/>
      <dgm:spPr/>
      <dgm:t>
        <a:bodyPr/>
        <a:lstStyle/>
        <a:p>
          <a:endParaRPr lang="en-GB"/>
        </a:p>
      </dgm:t>
    </dgm:pt>
    <dgm:pt modelId="{2F679717-9DC8-440E-ABA5-F99A6C07086D}" type="pres">
      <dgm:prSet presAssocID="{145D740B-4789-4A87-ABAB-5DD31384FE61}" presName="cycle" presStyleCnt="0">
        <dgm:presLayoutVars>
          <dgm:dir/>
          <dgm:resizeHandles val="exact"/>
        </dgm:presLayoutVars>
      </dgm:prSet>
      <dgm:spPr/>
    </dgm:pt>
    <dgm:pt modelId="{AFCCA41A-8113-48C0-BD98-3671B7CE6D18}" type="pres">
      <dgm:prSet presAssocID="{7DEE681B-95B6-4489-BBB2-DF761055DF57}" presName="dummy" presStyleCnt="0"/>
      <dgm:spPr/>
    </dgm:pt>
    <dgm:pt modelId="{6792BC60-4549-4C91-8F49-2EC3E3DD4B41}" type="pres">
      <dgm:prSet presAssocID="{7DEE681B-95B6-4489-BBB2-DF761055DF57}" presName="node" presStyleLbl="revTx" presStyleIdx="0" presStyleCnt="4">
        <dgm:presLayoutVars>
          <dgm:bulletEnabled val="1"/>
        </dgm:presLayoutVars>
      </dgm:prSet>
      <dgm:spPr/>
    </dgm:pt>
    <dgm:pt modelId="{BD2B40FA-2D58-4774-95BB-02B3B4D36984}" type="pres">
      <dgm:prSet presAssocID="{80C4A2CB-0D9A-4D53-971C-FE924F120136}" presName="sibTrans" presStyleLbl="node1" presStyleIdx="0" presStyleCnt="4"/>
      <dgm:spPr/>
    </dgm:pt>
    <dgm:pt modelId="{D480C5E7-A707-4506-AA0C-30D14811031D}" type="pres">
      <dgm:prSet presAssocID="{664777EF-8631-4ABD-897D-D62185191F76}" presName="dummy" presStyleCnt="0"/>
      <dgm:spPr/>
    </dgm:pt>
    <dgm:pt modelId="{A91027CD-6F71-44F6-8D57-AB71E4C9E835}" type="pres">
      <dgm:prSet presAssocID="{664777EF-8631-4ABD-897D-D62185191F76}" presName="node" presStyleLbl="revTx" presStyleIdx="1" presStyleCnt="4">
        <dgm:presLayoutVars>
          <dgm:bulletEnabled val="1"/>
        </dgm:presLayoutVars>
      </dgm:prSet>
      <dgm:spPr/>
    </dgm:pt>
    <dgm:pt modelId="{DBACEB7F-5AE2-47C7-B2D7-6E335CD57EC3}" type="pres">
      <dgm:prSet presAssocID="{878F52A3-7BC4-4521-B4F9-59D77C9A92CB}" presName="sibTrans" presStyleLbl="node1" presStyleIdx="1" presStyleCnt="4"/>
      <dgm:spPr/>
    </dgm:pt>
    <dgm:pt modelId="{F4F4F973-A972-4A5F-834F-10E3D15E22A0}" type="pres">
      <dgm:prSet presAssocID="{C1065380-4CCE-4AAB-A183-7860CB0B97D1}" presName="dummy" presStyleCnt="0"/>
      <dgm:spPr/>
    </dgm:pt>
    <dgm:pt modelId="{B11856ED-7B6C-4AD6-B527-65FBB67F6038}" type="pres">
      <dgm:prSet presAssocID="{C1065380-4CCE-4AAB-A183-7860CB0B97D1}" presName="node" presStyleLbl="revTx" presStyleIdx="2" presStyleCnt="4">
        <dgm:presLayoutVars>
          <dgm:bulletEnabled val="1"/>
        </dgm:presLayoutVars>
      </dgm:prSet>
      <dgm:spPr/>
    </dgm:pt>
    <dgm:pt modelId="{3AB33F08-0906-4DCA-BD06-0992E4682CF9}" type="pres">
      <dgm:prSet presAssocID="{DB1BD867-D32A-4ED9-9516-CAE471A2E7A4}" presName="sibTrans" presStyleLbl="node1" presStyleIdx="2" presStyleCnt="4"/>
      <dgm:spPr/>
    </dgm:pt>
    <dgm:pt modelId="{B6FF9A27-6565-4B3C-B57A-A2D0828240F6}" type="pres">
      <dgm:prSet presAssocID="{34816963-18ED-4D96-9CA8-95F157706D8E}" presName="dummy" presStyleCnt="0"/>
      <dgm:spPr/>
    </dgm:pt>
    <dgm:pt modelId="{1DE9893D-8DD1-4DF7-973E-6911BDF52D54}" type="pres">
      <dgm:prSet presAssocID="{34816963-18ED-4D96-9CA8-95F157706D8E}" presName="node" presStyleLbl="revTx" presStyleIdx="3" presStyleCnt="4">
        <dgm:presLayoutVars>
          <dgm:bulletEnabled val="1"/>
        </dgm:presLayoutVars>
      </dgm:prSet>
      <dgm:spPr/>
    </dgm:pt>
    <dgm:pt modelId="{A098D38B-DF44-46A7-8449-8EEA79F6CB31}" type="pres">
      <dgm:prSet presAssocID="{2EDBD304-844D-476A-A7A5-E1DC74B1725D}" presName="sibTrans" presStyleLbl="node1" presStyleIdx="3" presStyleCnt="4"/>
      <dgm:spPr/>
    </dgm:pt>
  </dgm:ptLst>
  <dgm:cxnLst>
    <dgm:cxn modelId="{B69B3680-CB43-46E2-9967-E0A5F97B85A8}" srcId="{145D740B-4789-4A87-ABAB-5DD31384FE61}" destId="{34816963-18ED-4D96-9CA8-95F157706D8E}" srcOrd="3" destOrd="0" parTransId="{171AE530-8621-4DAD-BCD2-62711C3905B5}" sibTransId="{2EDBD304-844D-476A-A7A5-E1DC74B1725D}"/>
    <dgm:cxn modelId="{0B4F8D38-01AA-4D2A-BAA1-2EDE9B42909C}" type="presOf" srcId="{664777EF-8631-4ABD-897D-D62185191F76}" destId="{A91027CD-6F71-44F6-8D57-AB71E4C9E835}" srcOrd="0" destOrd="0" presId="urn:microsoft.com/office/officeart/2005/8/layout/cycle1"/>
    <dgm:cxn modelId="{EF0F58BA-6B10-44B0-83FB-217DD2BB988E}" srcId="{145D740B-4789-4A87-ABAB-5DD31384FE61}" destId="{7DEE681B-95B6-4489-BBB2-DF761055DF57}" srcOrd="0" destOrd="0" parTransId="{E6D67B82-1C68-4F49-9928-6A3D697E9FF3}" sibTransId="{80C4A2CB-0D9A-4D53-971C-FE924F120136}"/>
    <dgm:cxn modelId="{BDC2EF41-C943-4675-A17F-9512C7951C0D}" type="presOf" srcId="{C1065380-4CCE-4AAB-A183-7860CB0B97D1}" destId="{B11856ED-7B6C-4AD6-B527-65FBB67F6038}" srcOrd="0" destOrd="0" presId="urn:microsoft.com/office/officeart/2005/8/layout/cycle1"/>
    <dgm:cxn modelId="{E2C9AC74-6DBA-4D7E-861D-B0478984F58B}" srcId="{145D740B-4789-4A87-ABAB-5DD31384FE61}" destId="{664777EF-8631-4ABD-897D-D62185191F76}" srcOrd="1" destOrd="0" parTransId="{51F41BAB-2679-4DC9-869E-49FF86771C7F}" sibTransId="{878F52A3-7BC4-4521-B4F9-59D77C9A92CB}"/>
    <dgm:cxn modelId="{50467489-B86F-4CD8-9339-D0F8E5BB8090}" type="presOf" srcId="{34816963-18ED-4D96-9CA8-95F157706D8E}" destId="{1DE9893D-8DD1-4DF7-973E-6911BDF52D54}" srcOrd="0" destOrd="0" presId="urn:microsoft.com/office/officeart/2005/8/layout/cycle1"/>
    <dgm:cxn modelId="{8C0E0CCB-DB0A-4AA0-BFC2-C0051A0549D7}" type="presOf" srcId="{145D740B-4789-4A87-ABAB-5DD31384FE61}" destId="{2F679717-9DC8-440E-ABA5-F99A6C07086D}" srcOrd="0" destOrd="0" presId="urn:microsoft.com/office/officeart/2005/8/layout/cycle1"/>
    <dgm:cxn modelId="{B51717B1-09CC-49CF-84A0-45AE004CEB70}" type="presOf" srcId="{DB1BD867-D32A-4ED9-9516-CAE471A2E7A4}" destId="{3AB33F08-0906-4DCA-BD06-0992E4682CF9}" srcOrd="0" destOrd="0" presId="urn:microsoft.com/office/officeart/2005/8/layout/cycle1"/>
    <dgm:cxn modelId="{1ED6662A-C9A4-4EC6-AB97-1904E28A3F27}" type="presOf" srcId="{80C4A2CB-0D9A-4D53-971C-FE924F120136}" destId="{BD2B40FA-2D58-4774-95BB-02B3B4D36984}" srcOrd="0" destOrd="0" presId="urn:microsoft.com/office/officeart/2005/8/layout/cycle1"/>
    <dgm:cxn modelId="{5999F207-4A2F-4A2D-A504-2ACBA022E50D}" type="presOf" srcId="{2EDBD304-844D-476A-A7A5-E1DC74B1725D}" destId="{A098D38B-DF44-46A7-8449-8EEA79F6CB31}" srcOrd="0" destOrd="0" presId="urn:microsoft.com/office/officeart/2005/8/layout/cycle1"/>
    <dgm:cxn modelId="{30DC3EFF-7138-428B-A395-B4EA99E4D00B}" srcId="{145D740B-4789-4A87-ABAB-5DD31384FE61}" destId="{C1065380-4CCE-4AAB-A183-7860CB0B97D1}" srcOrd="2" destOrd="0" parTransId="{CCD00BA8-C328-4B3B-8EB7-72D7DC795558}" sibTransId="{DB1BD867-D32A-4ED9-9516-CAE471A2E7A4}"/>
    <dgm:cxn modelId="{85BE0128-AC35-4539-8D68-855F0A2626E1}" type="presOf" srcId="{878F52A3-7BC4-4521-B4F9-59D77C9A92CB}" destId="{DBACEB7F-5AE2-47C7-B2D7-6E335CD57EC3}" srcOrd="0" destOrd="0" presId="urn:microsoft.com/office/officeart/2005/8/layout/cycle1"/>
    <dgm:cxn modelId="{650A94C9-DB2D-41C6-A2BB-DF7759E99907}" type="presOf" srcId="{7DEE681B-95B6-4489-BBB2-DF761055DF57}" destId="{6792BC60-4549-4C91-8F49-2EC3E3DD4B41}" srcOrd="0" destOrd="0" presId="urn:microsoft.com/office/officeart/2005/8/layout/cycle1"/>
    <dgm:cxn modelId="{3DADEE70-40B4-4A5E-9313-2F5AA0044CE4}" type="presParOf" srcId="{2F679717-9DC8-440E-ABA5-F99A6C07086D}" destId="{AFCCA41A-8113-48C0-BD98-3671B7CE6D18}" srcOrd="0" destOrd="0" presId="urn:microsoft.com/office/officeart/2005/8/layout/cycle1"/>
    <dgm:cxn modelId="{658066E7-B39A-4F09-9CAE-C43FDAA95466}" type="presParOf" srcId="{2F679717-9DC8-440E-ABA5-F99A6C07086D}" destId="{6792BC60-4549-4C91-8F49-2EC3E3DD4B41}" srcOrd="1" destOrd="0" presId="urn:microsoft.com/office/officeart/2005/8/layout/cycle1"/>
    <dgm:cxn modelId="{0F2D612C-DB8E-442D-A48B-FC709187DEEE}" type="presParOf" srcId="{2F679717-9DC8-440E-ABA5-F99A6C07086D}" destId="{BD2B40FA-2D58-4774-95BB-02B3B4D36984}" srcOrd="2" destOrd="0" presId="urn:microsoft.com/office/officeart/2005/8/layout/cycle1"/>
    <dgm:cxn modelId="{AEC8982B-8485-414F-AE4B-72EEE0CEBA8F}" type="presParOf" srcId="{2F679717-9DC8-440E-ABA5-F99A6C07086D}" destId="{D480C5E7-A707-4506-AA0C-30D14811031D}" srcOrd="3" destOrd="0" presId="urn:microsoft.com/office/officeart/2005/8/layout/cycle1"/>
    <dgm:cxn modelId="{1302F878-7420-4D89-95D4-54120F5E10BF}" type="presParOf" srcId="{2F679717-9DC8-440E-ABA5-F99A6C07086D}" destId="{A91027CD-6F71-44F6-8D57-AB71E4C9E835}" srcOrd="4" destOrd="0" presId="urn:microsoft.com/office/officeart/2005/8/layout/cycle1"/>
    <dgm:cxn modelId="{494AD5CA-7D0F-4FD9-9296-5D63A0915D6C}" type="presParOf" srcId="{2F679717-9DC8-440E-ABA5-F99A6C07086D}" destId="{DBACEB7F-5AE2-47C7-B2D7-6E335CD57EC3}" srcOrd="5" destOrd="0" presId="urn:microsoft.com/office/officeart/2005/8/layout/cycle1"/>
    <dgm:cxn modelId="{FDAD24EC-D5DF-48A4-9A92-7CB9C807101B}" type="presParOf" srcId="{2F679717-9DC8-440E-ABA5-F99A6C07086D}" destId="{F4F4F973-A972-4A5F-834F-10E3D15E22A0}" srcOrd="6" destOrd="0" presId="urn:microsoft.com/office/officeart/2005/8/layout/cycle1"/>
    <dgm:cxn modelId="{1223686E-8D74-4BAC-8C29-0B224EAEE4F7}" type="presParOf" srcId="{2F679717-9DC8-440E-ABA5-F99A6C07086D}" destId="{B11856ED-7B6C-4AD6-B527-65FBB67F6038}" srcOrd="7" destOrd="0" presId="urn:microsoft.com/office/officeart/2005/8/layout/cycle1"/>
    <dgm:cxn modelId="{BA3EFC58-0A50-4FEE-8C3F-159F53F14D3A}" type="presParOf" srcId="{2F679717-9DC8-440E-ABA5-F99A6C07086D}" destId="{3AB33F08-0906-4DCA-BD06-0992E4682CF9}" srcOrd="8" destOrd="0" presId="urn:microsoft.com/office/officeart/2005/8/layout/cycle1"/>
    <dgm:cxn modelId="{22A3D66E-512C-4C8B-BC56-3443A493D0BB}" type="presParOf" srcId="{2F679717-9DC8-440E-ABA5-F99A6C07086D}" destId="{B6FF9A27-6565-4B3C-B57A-A2D0828240F6}" srcOrd="9" destOrd="0" presId="urn:microsoft.com/office/officeart/2005/8/layout/cycle1"/>
    <dgm:cxn modelId="{CC7AA1C6-5CCA-4C2D-9E18-F8E25539FAA6}" type="presParOf" srcId="{2F679717-9DC8-440E-ABA5-F99A6C07086D}" destId="{1DE9893D-8DD1-4DF7-973E-6911BDF52D54}" srcOrd="10" destOrd="0" presId="urn:microsoft.com/office/officeart/2005/8/layout/cycle1"/>
    <dgm:cxn modelId="{BB4536F4-DB46-4336-A747-488117183B2C}" type="presParOf" srcId="{2F679717-9DC8-440E-ABA5-F99A6C07086D}" destId="{A098D38B-DF44-46A7-8449-8EEA79F6CB3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2BC60-4549-4C91-8F49-2EC3E3DD4B41}">
      <dsp:nvSpPr>
        <dsp:cNvPr id="0" name=""/>
        <dsp:cNvSpPr/>
      </dsp:nvSpPr>
      <dsp:spPr>
        <a:xfrm>
          <a:off x="2755126" y="71957"/>
          <a:ext cx="1153076" cy="115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System</a:t>
          </a:r>
        </a:p>
      </dsp:txBody>
      <dsp:txXfrm>
        <a:off x="2755126" y="71957"/>
        <a:ext cx="1153076" cy="1153076"/>
      </dsp:txXfrm>
    </dsp:sp>
    <dsp:sp modelId="{BD2B40FA-2D58-4774-95BB-02B3B4D36984}">
      <dsp:nvSpPr>
        <dsp:cNvPr id="0" name=""/>
        <dsp:cNvSpPr/>
      </dsp:nvSpPr>
      <dsp:spPr>
        <a:xfrm>
          <a:off x="723179" y="-844"/>
          <a:ext cx="3257824" cy="3257824"/>
        </a:xfrm>
        <a:prstGeom prst="circularArrow">
          <a:avLst>
            <a:gd name="adj1" fmla="val 6902"/>
            <a:gd name="adj2" fmla="val 465334"/>
            <a:gd name="adj3" fmla="val 549489"/>
            <a:gd name="adj4" fmla="val 20585176"/>
            <a:gd name="adj5" fmla="val 805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027CD-6F71-44F6-8D57-AB71E4C9E835}">
      <dsp:nvSpPr>
        <dsp:cNvPr id="0" name=""/>
        <dsp:cNvSpPr/>
      </dsp:nvSpPr>
      <dsp:spPr>
        <a:xfrm>
          <a:off x="2755126" y="2031102"/>
          <a:ext cx="1153076" cy="115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Research</a:t>
          </a:r>
        </a:p>
      </dsp:txBody>
      <dsp:txXfrm>
        <a:off x="2755126" y="2031102"/>
        <a:ext cx="1153076" cy="1153076"/>
      </dsp:txXfrm>
    </dsp:sp>
    <dsp:sp modelId="{DBACEB7F-5AE2-47C7-B2D7-6E335CD57EC3}">
      <dsp:nvSpPr>
        <dsp:cNvPr id="0" name=""/>
        <dsp:cNvSpPr/>
      </dsp:nvSpPr>
      <dsp:spPr>
        <a:xfrm>
          <a:off x="723179" y="-844"/>
          <a:ext cx="3257824" cy="3257824"/>
        </a:xfrm>
        <a:prstGeom prst="circularArrow">
          <a:avLst>
            <a:gd name="adj1" fmla="val 6902"/>
            <a:gd name="adj2" fmla="val 465334"/>
            <a:gd name="adj3" fmla="val 5949489"/>
            <a:gd name="adj4" fmla="val 4385176"/>
            <a:gd name="adj5" fmla="val 805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856ED-7B6C-4AD6-B527-65FBB67F6038}">
      <dsp:nvSpPr>
        <dsp:cNvPr id="0" name=""/>
        <dsp:cNvSpPr/>
      </dsp:nvSpPr>
      <dsp:spPr>
        <a:xfrm>
          <a:off x="795981" y="2031102"/>
          <a:ext cx="1153076" cy="115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Policy</a:t>
          </a:r>
        </a:p>
      </dsp:txBody>
      <dsp:txXfrm>
        <a:off x="795981" y="2031102"/>
        <a:ext cx="1153076" cy="1153076"/>
      </dsp:txXfrm>
    </dsp:sp>
    <dsp:sp modelId="{3AB33F08-0906-4DCA-BD06-0992E4682CF9}">
      <dsp:nvSpPr>
        <dsp:cNvPr id="0" name=""/>
        <dsp:cNvSpPr/>
      </dsp:nvSpPr>
      <dsp:spPr>
        <a:xfrm>
          <a:off x="723179" y="-844"/>
          <a:ext cx="3257824" cy="3257824"/>
        </a:xfrm>
        <a:prstGeom prst="circularArrow">
          <a:avLst>
            <a:gd name="adj1" fmla="val 6902"/>
            <a:gd name="adj2" fmla="val 465334"/>
            <a:gd name="adj3" fmla="val 11349489"/>
            <a:gd name="adj4" fmla="val 9785176"/>
            <a:gd name="adj5" fmla="val 805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9893D-8DD1-4DF7-973E-6911BDF52D54}">
      <dsp:nvSpPr>
        <dsp:cNvPr id="0" name=""/>
        <dsp:cNvSpPr/>
      </dsp:nvSpPr>
      <dsp:spPr>
        <a:xfrm>
          <a:off x="795981" y="71957"/>
          <a:ext cx="1153076" cy="1153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Practice</a:t>
          </a:r>
        </a:p>
      </dsp:txBody>
      <dsp:txXfrm>
        <a:off x="795981" y="71957"/>
        <a:ext cx="1153076" cy="1153076"/>
      </dsp:txXfrm>
    </dsp:sp>
    <dsp:sp modelId="{A098D38B-DF44-46A7-8449-8EEA79F6CB31}">
      <dsp:nvSpPr>
        <dsp:cNvPr id="0" name=""/>
        <dsp:cNvSpPr/>
      </dsp:nvSpPr>
      <dsp:spPr>
        <a:xfrm>
          <a:off x="723179" y="-844"/>
          <a:ext cx="3257824" cy="3257824"/>
        </a:xfrm>
        <a:prstGeom prst="circularArrow">
          <a:avLst>
            <a:gd name="adj1" fmla="val 6902"/>
            <a:gd name="adj2" fmla="val 465334"/>
            <a:gd name="adj3" fmla="val 16749489"/>
            <a:gd name="adj4" fmla="val 15185176"/>
            <a:gd name="adj5" fmla="val 805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B4971-0B07-467E-BFC1-CB3A19B65EC6}" type="datetimeFigureOut">
              <a:rPr lang="en-GB" smtClean="0"/>
              <a:pPr/>
              <a:t>26/03/2018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E7EF-000C-46EC-A18B-E718DB0260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4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C62B-CAC3-4DB4-A158-0618AE6E0600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EFFD1-36D3-476B-B79B-9581D26DB684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5D9EB-1244-4B3C-89EE-5F63B7F22641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B845-4F4D-4209-8470-E077C90F3A21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56B8-71A6-4F6E-BCEC-4E9995466857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EDC5-25C6-4917-A402-124A859B14FD}" type="datetime1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B2D9-AE84-434F-8890-74D748C9FD19}" type="datetime1">
              <a:rPr lang="en-GB" smtClean="0"/>
              <a:t>26/03/2018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76FF-1CB3-4BEC-98A2-75C8BBA5A7D8}" type="datetime1">
              <a:rPr lang="en-GB" smtClean="0"/>
              <a:t>26/03/2018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54E8-0D7D-4A7D-9DF9-F86DE2639E71}" type="datetime1">
              <a:rPr lang="en-GB" smtClean="0"/>
              <a:t>26/03/2018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C174-6F61-44EA-80D0-3FB157A2B591}" type="datetime1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B51D-5F94-412B-9F71-E26EB5F52533}" type="datetime1">
              <a:rPr lang="en-GB" smtClean="0"/>
              <a:t>26/03/2018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00A23-F4D1-4E52-ACD8-1071D7A6F615}" type="datetime1">
              <a:rPr lang="en-GB" smtClean="0"/>
              <a:t>26/03/2018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Professor Mike English and team, 13 Dec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A713-8BA6-479B-8145-2F7395D772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Health Systems Research – </a:t>
            </a:r>
            <a:br>
              <a:rPr lang="en-US" sz="4900" dirty="0"/>
            </a:br>
            <a:r>
              <a:rPr lang="en-US" sz="4900" dirty="0"/>
              <a:t>Product, Process &amp; Impact</a:t>
            </a:r>
            <a:r>
              <a:rPr lang="en-US" sz="4000" dirty="0"/>
              <a:t> </a:t>
            </a:r>
            <a:br>
              <a:rPr lang="en-US" sz="4000" dirty="0"/>
            </a:br>
            <a:br>
              <a:rPr lang="en-US" dirty="0"/>
            </a:br>
            <a:r>
              <a:rPr lang="en-US" sz="2800" i="1" dirty="0"/>
              <a:t>Mike English &amp; Team</a:t>
            </a:r>
            <a:endParaRPr lang="en-US" i="1" dirty="0"/>
          </a:p>
        </p:txBody>
      </p:sp>
      <p:pic>
        <p:nvPicPr>
          <p:cNvPr id="5" name="Picture 5" descr="KEMRI_WT_logo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8" y="4941168"/>
            <a:ext cx="680402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85184"/>
            <a:ext cx="1512168" cy="15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Policy influence &amp; practice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4762872" cy="48965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22,000 copies of guidelines distributed in Kenya</a:t>
            </a:r>
          </a:p>
          <a:p>
            <a:r>
              <a:rPr lang="en-GB" dirty="0"/>
              <a:t>Training included in government Annual Operating Plan &amp; Global Fund application</a:t>
            </a:r>
          </a:p>
          <a:p>
            <a:r>
              <a:rPr lang="en-GB" dirty="0"/>
              <a:t>Guidelines now printed in Rwanda and in development for Uganda</a:t>
            </a:r>
          </a:p>
        </p:txBody>
      </p:sp>
      <p:pic>
        <p:nvPicPr>
          <p:cNvPr id="4" name="Picture 1105"/>
          <p:cNvPicPr>
            <a:picLocks noChangeAspect="1" noChangeArrowheads="1"/>
          </p:cNvPicPr>
          <p:nvPr/>
        </p:nvPicPr>
        <p:blipFill>
          <a:blip r:embed="rId3" cstate="print"/>
          <a:srcRect l="-6177" t="-1263" r="-6177" b="-1263"/>
          <a:stretch>
            <a:fillRect/>
          </a:stretch>
        </p:blipFill>
        <p:spPr bwMode="auto">
          <a:xfrm>
            <a:off x="7239000" y="228600"/>
            <a:ext cx="1596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292080" y="1844824"/>
          <a:ext cx="3457742" cy="458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5776324" imgH="7651023" progId="Word.Document.8">
                  <p:embed/>
                </p:oleObj>
              </mc:Choice>
              <mc:Fallback>
                <p:oleObj name="Document" r:id="rId4" imgW="5776324" imgH="765102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844824"/>
                        <a:ext cx="3457742" cy="45815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191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/>
              <a:t>Practice change: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3"/>
            <a:ext cx="4139952" cy="54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	Kenya Training:</a:t>
            </a:r>
          </a:p>
          <a:p>
            <a:pPr lvl="1">
              <a:spcBef>
                <a:spcPts val="1200"/>
              </a:spcBef>
            </a:pPr>
            <a:r>
              <a:rPr lang="en-US" b="1" i="1" dirty="0"/>
              <a:t>1800+ </a:t>
            </a:r>
            <a:r>
              <a:rPr lang="en-US" dirty="0"/>
              <a:t>Health Care Workers</a:t>
            </a:r>
            <a:endParaRPr lang="en-US" b="1" i="1" dirty="0"/>
          </a:p>
          <a:p>
            <a:pPr lvl="1">
              <a:spcBef>
                <a:spcPts val="1200"/>
              </a:spcBef>
            </a:pPr>
            <a:r>
              <a:rPr lang="en-US" b="1" i="1" dirty="0"/>
              <a:t>88 lecturers </a:t>
            </a:r>
            <a:r>
              <a:rPr lang="en-US" dirty="0"/>
              <a:t>at nursing and clinical officer training schools</a:t>
            </a:r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429000" cy="2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886200" y="2819400"/>
            <a:ext cx="510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Courses for </a:t>
            </a:r>
            <a:r>
              <a:rPr lang="en-US" sz="2000" dirty="0" err="1">
                <a:solidFill>
                  <a:schemeClr val="tx1"/>
                </a:solidFill>
              </a:rPr>
              <a:t>Dadaab</a:t>
            </a:r>
            <a:r>
              <a:rPr lang="en-US" sz="2000" dirty="0">
                <a:solidFill>
                  <a:schemeClr val="tx1"/>
                </a:solidFill>
              </a:rPr>
              <a:t> and </a:t>
            </a:r>
            <a:r>
              <a:rPr lang="en-US" sz="2000" dirty="0" err="1">
                <a:solidFill>
                  <a:schemeClr val="tx1"/>
                </a:solidFill>
              </a:rPr>
              <a:t>Kakuma</a:t>
            </a:r>
            <a:r>
              <a:rPr lang="en-US" sz="2000" dirty="0">
                <a:solidFill>
                  <a:schemeClr val="tx1"/>
                </a:solidFill>
              </a:rPr>
              <a:t> Refugee Camps for International Rescue Committee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576" y="4869160"/>
            <a:ext cx="5313784" cy="17267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Training introduced into Rwanda and Uganda  and part of LSHTM’s 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East African DTMH in 2011</a:t>
            </a:r>
          </a:p>
        </p:txBody>
      </p:sp>
      <p:pic>
        <p:nvPicPr>
          <p:cNvPr id="11" name="Picture 16" descr="123-2330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645024"/>
            <a:ext cx="2176959" cy="29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b="1" i="1" dirty="0"/>
              <a:t>Practice change - Training Medical Students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28600" y="1122754"/>
            <a:ext cx="3581400" cy="523200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038600" y="3124200"/>
            <a:ext cx="4876800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Trainee </a:t>
            </a:r>
            <a:r>
              <a:rPr lang="en-US" sz="2400" dirty="0" err="1">
                <a:solidFill>
                  <a:schemeClr val="tx1"/>
                </a:solidFill>
              </a:rPr>
              <a:t>paediatricians</a:t>
            </a:r>
            <a:r>
              <a:rPr lang="en-US" sz="2400" dirty="0">
                <a:solidFill>
                  <a:schemeClr val="tx1"/>
                </a:solidFill>
              </a:rPr>
              <a:t> become ETAT+ instructors and train 300 students per year</a:t>
            </a:r>
          </a:p>
        </p:txBody>
      </p:sp>
      <p:pic>
        <p:nvPicPr>
          <p:cNvPr id="12" name="Picture 11" descr="Student_ETAT+_Jan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300" y="1092200"/>
            <a:ext cx="2933700" cy="1955800"/>
          </a:xfrm>
          <a:prstGeom prst="rect">
            <a:avLst/>
          </a:prstGeom>
        </p:spPr>
      </p:pic>
      <p:pic>
        <p:nvPicPr>
          <p:cNvPr id="14" name="Picture 13" descr="Scenario_Teach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800600"/>
            <a:ext cx="2743200" cy="18288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484784"/>
            <a:ext cx="7128792" cy="4381947"/>
          </a:xfrm>
        </p:spPr>
        <p:txBody>
          <a:bodyPr/>
          <a:lstStyle/>
          <a:p>
            <a:r>
              <a:rPr lang="en-GB" dirty="0"/>
              <a:t>Kenyan researchers:</a:t>
            </a:r>
          </a:p>
          <a:p>
            <a:pPr lvl="1"/>
            <a:r>
              <a:rPr lang="en-GB" dirty="0"/>
              <a:t>PhD 4</a:t>
            </a:r>
          </a:p>
          <a:p>
            <a:pPr lvl="1"/>
            <a:r>
              <a:rPr lang="en-GB" dirty="0"/>
              <a:t>MSc 5</a:t>
            </a:r>
          </a:p>
          <a:p>
            <a:pPr lvl="1"/>
            <a:r>
              <a:rPr lang="en-GB" dirty="0"/>
              <a:t>Multiple  Kenyan 1</a:t>
            </a:r>
            <a:r>
              <a:rPr lang="en-GB" baseline="30000" dirty="0"/>
              <a:t>st</a:t>
            </a:r>
            <a:r>
              <a:rPr lang="en-GB" dirty="0"/>
              <a:t> author publications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Capacity building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5656" y="4077072"/>
            <a:ext cx="6552728" cy="2600999"/>
            <a:chOff x="1475656" y="4077072"/>
            <a:chExt cx="6552728" cy="2600999"/>
          </a:xfrm>
        </p:grpSpPr>
        <p:sp>
          <p:nvSpPr>
            <p:cNvPr id="6" name="Rectangle 5"/>
            <p:cNvSpPr/>
            <p:nvPr/>
          </p:nvSpPr>
          <p:spPr>
            <a:xfrm>
              <a:off x="1475656" y="4941168"/>
              <a:ext cx="4248472" cy="8640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Project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1475656" y="5949280"/>
              <a:ext cx="6552728" cy="1440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27784" y="4077072"/>
              <a:ext cx="4824536" cy="86409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Capacity building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51920" y="6093296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Time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075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Policy influence &amp; practice change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95536" y="1412776"/>
            <a:ext cx="6912768" cy="5278539"/>
            <a:chOff x="539552" y="1556792"/>
            <a:chExt cx="8208912" cy="4995582"/>
          </a:xfrm>
        </p:grpSpPr>
        <p:sp>
          <p:nvSpPr>
            <p:cNvPr id="5" name="Rectangle 4"/>
            <p:cNvSpPr/>
            <p:nvPr/>
          </p:nvSpPr>
          <p:spPr>
            <a:xfrm>
              <a:off x="827584" y="4905073"/>
              <a:ext cx="4032448" cy="86409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Project</a:t>
              </a: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611560" y="5913184"/>
              <a:ext cx="8136904" cy="18011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63688" y="4005064"/>
              <a:ext cx="4824536" cy="9000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Capacity building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87824" y="6057201"/>
              <a:ext cx="2520280" cy="4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Time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11760" y="3068960"/>
              <a:ext cx="5472608" cy="936104"/>
            </a:xfrm>
            <a:prstGeom prst="rect">
              <a:avLst/>
            </a:prstGeom>
            <a:solidFill>
              <a:srgbClr val="C64D0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Policy Influence &amp; Practice Change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16200000" flipV="1">
              <a:off x="-1399761" y="3856145"/>
              <a:ext cx="4104456" cy="22583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7584" y="1556792"/>
              <a:ext cx="2520280" cy="90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Effort &amp; resources</a:t>
              </a:r>
            </a:p>
          </p:txBody>
        </p:sp>
      </p:grpSp>
      <p:sp>
        <p:nvSpPr>
          <p:cNvPr id="15" name="Right Brace 14"/>
          <p:cNvSpPr/>
          <p:nvPr/>
        </p:nvSpPr>
        <p:spPr>
          <a:xfrm>
            <a:off x="7092280" y="2996952"/>
            <a:ext cx="288032" cy="100811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6660232" y="2996952"/>
            <a:ext cx="360040" cy="194421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452321" y="31409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Impact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3968" y="515719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Direct outputs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Bigger vision – Grand challenge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396552" y="1628800"/>
            <a:ext cx="8100392" cy="4896544"/>
            <a:chOff x="0" y="1628800"/>
            <a:chExt cx="8100392" cy="4896544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2492896"/>
              <a:ext cx="4704184" cy="3256136"/>
              <a:chOff x="2915816" y="2204864"/>
              <a:chExt cx="4704184" cy="3256136"/>
            </a:xfrm>
          </p:grpSpPr>
          <p:graphicFrame>
            <p:nvGraphicFramePr>
              <p:cNvPr id="4" name="Diagram 3"/>
              <p:cNvGraphicFramePr/>
              <p:nvPr/>
            </p:nvGraphicFramePr>
            <p:xfrm>
              <a:off x="2915816" y="2204864"/>
              <a:ext cx="4704184" cy="32561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Quad Arrow Callout 4"/>
              <p:cNvSpPr/>
              <p:nvPr/>
            </p:nvSpPr>
            <p:spPr>
              <a:xfrm rot="2566418">
                <a:off x="4110550" y="2781595"/>
                <a:ext cx="2304256" cy="2088232"/>
              </a:xfrm>
              <a:prstGeom prst="quadArrowCallout">
                <a:avLst>
                  <a:gd name="adj1" fmla="val 7823"/>
                  <a:gd name="adj2" fmla="val 12420"/>
                  <a:gd name="adj3" fmla="val 18515"/>
                  <a:gd name="adj4" fmla="val 2536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" name="Right Triangle 6"/>
            <p:cNvSpPr/>
            <p:nvPr/>
          </p:nvSpPr>
          <p:spPr>
            <a:xfrm rot="16200000">
              <a:off x="2951820" y="1808820"/>
              <a:ext cx="2808312" cy="6624736"/>
            </a:xfrm>
            <a:prstGeom prst="rtTriangl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8064" y="465313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Research Capacity</a:t>
              </a:r>
            </a:p>
          </p:txBody>
        </p:sp>
        <p:sp>
          <p:nvSpPr>
            <p:cNvPr id="10" name="Right Triangle 9"/>
            <p:cNvSpPr/>
            <p:nvPr/>
          </p:nvSpPr>
          <p:spPr>
            <a:xfrm rot="16200000">
              <a:off x="3635896" y="2492896"/>
              <a:ext cx="1440160" cy="662473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0072" y="5877272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</a:rPr>
                <a:t>Technical Capacity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3568" y="1628800"/>
              <a:ext cx="2232248" cy="7200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Project(s)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7824" y="1628800"/>
              <a:ext cx="2232248" cy="7200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Project(s)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92080" y="1628800"/>
              <a:ext cx="2232248" cy="72008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Project(s)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7740352" y="1628800"/>
              <a:ext cx="360040" cy="489654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96336" y="3140968"/>
            <a:ext cx="136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Impact and System Change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1556792"/>
          <a:ext cx="8280920" cy="464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1416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All parties</a:t>
                      </a:r>
                    </a:p>
                  </a:txBody>
                  <a:tcPr anchor="ctr">
                    <a:solidFill>
                      <a:srgbClr val="7EF2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Direct outputs /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 answers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EF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416">
                <a:tc>
                  <a:txBody>
                    <a:bodyPr/>
                    <a:lstStyle/>
                    <a:p>
                      <a:r>
                        <a:rPr lang="en-GB" sz="2800" b="0" dirty="0"/>
                        <a:t>Most</a:t>
                      </a:r>
                      <a:r>
                        <a:rPr lang="en-GB" sz="2800" b="0" baseline="0" dirty="0"/>
                        <a:t> or some parties</a:t>
                      </a:r>
                      <a:endParaRPr lang="en-GB" sz="2800" b="0" dirty="0"/>
                    </a:p>
                  </a:txBody>
                  <a:tcPr anchor="ctr">
                    <a:solidFill>
                      <a:srgbClr val="F0E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/>
                        <a:t>Indirect outputs: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Capacity building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Policy influence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Policy / practice change</a:t>
                      </a:r>
                    </a:p>
                  </a:txBody>
                  <a:tcPr anchor="ctr">
                    <a:solidFill>
                      <a:srgbClr val="F0E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416">
                <a:tc>
                  <a:txBody>
                    <a:bodyPr/>
                    <a:lstStyle/>
                    <a:p>
                      <a:r>
                        <a:rPr lang="en-GB" sz="2800" b="0" dirty="0"/>
                        <a:t>Few parties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/>
                        <a:t>Dynamic engagement with c</a:t>
                      </a:r>
                      <a:r>
                        <a:rPr lang="en-GB" sz="2800" b="0" baseline="0" dirty="0"/>
                        <a:t>o-evolution of research, policy, capacity and practice</a:t>
                      </a:r>
                      <a:endParaRPr lang="en-GB" sz="28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trying to achieve?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7544" y="1556792"/>
          <a:ext cx="8280920" cy="464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1416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All parties</a:t>
                      </a:r>
                    </a:p>
                  </a:txBody>
                  <a:tcPr anchor="ctr">
                    <a:solidFill>
                      <a:srgbClr val="7EF2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Direct outputs /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</a:rPr>
                        <a:t> answers</a:t>
                      </a:r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7EF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416">
                <a:tc>
                  <a:txBody>
                    <a:bodyPr/>
                    <a:lstStyle/>
                    <a:p>
                      <a:r>
                        <a:rPr lang="en-GB" sz="2800" b="0" dirty="0"/>
                        <a:t>Most</a:t>
                      </a:r>
                      <a:r>
                        <a:rPr lang="en-GB" sz="2800" b="0" baseline="0" dirty="0"/>
                        <a:t> or some parties</a:t>
                      </a:r>
                      <a:endParaRPr lang="en-GB" sz="2800" b="0" dirty="0"/>
                    </a:p>
                  </a:txBody>
                  <a:tcPr anchor="ctr">
                    <a:solidFill>
                      <a:srgbClr val="F0ED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/>
                        <a:t>Indirect outputs: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Capacity building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Policy influence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800" b="0" i="1" dirty="0"/>
                        <a:t> Policy / practice change</a:t>
                      </a:r>
                    </a:p>
                  </a:txBody>
                  <a:tcPr anchor="ctr">
                    <a:solidFill>
                      <a:srgbClr val="F0E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1416">
                <a:tc>
                  <a:txBody>
                    <a:bodyPr/>
                    <a:lstStyle/>
                    <a:p>
                      <a:r>
                        <a:rPr lang="en-GB" sz="2800" b="0" dirty="0"/>
                        <a:t>Few parties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/>
                        <a:t>Dynamic engagement with c</a:t>
                      </a:r>
                      <a:r>
                        <a:rPr lang="en-GB" sz="2800" b="0" baseline="0" dirty="0"/>
                        <a:t>o-evolution of research, policy, capacity and practice</a:t>
                      </a:r>
                      <a:endParaRPr lang="en-GB" sz="2800" b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051720" y="3429000"/>
            <a:ext cx="6840760" cy="43204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Products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95736" y="2996952"/>
            <a:ext cx="1872208" cy="12241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Research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2996952"/>
            <a:ext cx="1872208" cy="12241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Question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4008" y="2996952"/>
            <a:ext cx="1872208" cy="12241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Answer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88224" y="2996952"/>
            <a:ext cx="1872208" cy="122413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Change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3995936" y="116632"/>
            <a:ext cx="648072" cy="424847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995936" y="2348880"/>
            <a:ext cx="6480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651840" cy="258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547664" y="620688"/>
            <a:ext cx="5832648" cy="108012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Effects or Outcomes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GB" sz="3200" dirty="0"/>
              <a:t>What might affect intervention effectiveness?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24744"/>
            <a:ext cx="687458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179512" y="1412776"/>
            <a:ext cx="1800200" cy="129614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Adequacy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512" y="2924944"/>
            <a:ext cx="1800200" cy="129614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Acceptance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512" y="4365104"/>
            <a:ext cx="1800200" cy="22322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Context &amp; Modifiers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nglish\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5648" y="764704"/>
            <a:ext cx="6978352" cy="5889439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79512" y="188640"/>
            <a:ext cx="2232248" cy="12961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Mechanisms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DALYs0911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23925"/>
            <a:ext cx="8748464" cy="5934075"/>
          </a:xfrm>
        </p:spPr>
      </p:pic>
      <p:sp>
        <p:nvSpPr>
          <p:cNvPr id="6" name="Rounded Rectangle 5"/>
          <p:cNvSpPr/>
          <p:nvPr/>
        </p:nvSpPr>
        <p:spPr>
          <a:xfrm>
            <a:off x="1187624" y="476672"/>
            <a:ext cx="6840760" cy="79208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Cost effectiveness – cost per DALY averted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&amp;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Policy Influence - Evidence based </a:t>
            </a:r>
            <a:r>
              <a:rPr lang="en-US" sz="4000" dirty="0" err="1"/>
              <a:t>GoK</a:t>
            </a:r>
            <a:r>
              <a:rPr lang="en-US" sz="4000" dirty="0"/>
              <a:t>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2895600"/>
          </a:xfrm>
        </p:spPr>
        <p:txBody>
          <a:bodyPr>
            <a:noAutofit/>
          </a:bodyPr>
          <a:lstStyle/>
          <a:p>
            <a:r>
              <a:rPr lang="en-US" sz="2800" dirty="0"/>
              <a:t>Key Clinical Questions</a:t>
            </a:r>
          </a:p>
          <a:p>
            <a:r>
              <a:rPr lang="en-US" sz="2800" dirty="0"/>
              <a:t>Child Health Evidence Week 2005</a:t>
            </a:r>
          </a:p>
          <a:p>
            <a:r>
              <a:rPr lang="en-US" sz="2800" dirty="0"/>
              <a:t>Child Health Evidence Week 2010</a:t>
            </a:r>
          </a:p>
          <a:p>
            <a:pPr lvl="1"/>
            <a:r>
              <a:rPr lang="en-US" sz="2400" dirty="0"/>
              <a:t>Systematic Reviews and GRADE summaries</a:t>
            </a:r>
          </a:p>
          <a:p>
            <a:pPr lvl="1"/>
            <a:r>
              <a:rPr lang="en-US" sz="2400" dirty="0"/>
              <a:t>Draft recommendations</a:t>
            </a:r>
          </a:p>
          <a:p>
            <a:pPr lvl="1"/>
            <a:r>
              <a:rPr lang="en-US" sz="2400" dirty="0"/>
              <a:t>Consensus based decision making using GRADE Grid</a:t>
            </a:r>
          </a:p>
        </p:txBody>
      </p:sp>
      <p:pic>
        <p:nvPicPr>
          <p:cNvPr id="4" name="Picture 1105"/>
          <p:cNvPicPr>
            <a:picLocks noChangeAspect="1" noChangeArrowheads="1"/>
          </p:cNvPicPr>
          <p:nvPr/>
        </p:nvPicPr>
        <p:blipFill>
          <a:blip r:embed="rId2" cstate="print"/>
          <a:srcRect l="-6177" t="-1263" r="-6177" b="-1263"/>
          <a:stretch>
            <a:fillRect/>
          </a:stretch>
        </p:blipFill>
        <p:spPr bwMode="auto">
          <a:xfrm>
            <a:off x="7239000" y="228600"/>
            <a:ext cx="15967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EW_Participants_June2010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32282"/>
            <a:ext cx="9152551" cy="222571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Professor Mike English and team, 13 Dec 2011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440</Words>
  <Application>Microsoft Office PowerPoint</Application>
  <PresentationFormat>On-screen Show (4:3)</PresentationFormat>
  <Paragraphs>97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Office Theme</vt:lpstr>
      <vt:lpstr>Document</vt:lpstr>
      <vt:lpstr>Health Systems Research –  Product, Process &amp; Impact   Mike English &amp; Team</vt:lpstr>
      <vt:lpstr>What are we trying to achieve?</vt:lpstr>
      <vt:lpstr>Research Products</vt:lpstr>
      <vt:lpstr>PowerPoint Presentation</vt:lpstr>
      <vt:lpstr>What might affect intervention effectiveness?</vt:lpstr>
      <vt:lpstr>PowerPoint Presentation</vt:lpstr>
      <vt:lpstr>PowerPoint Presentation</vt:lpstr>
      <vt:lpstr>Process &amp; Impact</vt:lpstr>
      <vt:lpstr>Policy Influence - Evidence based GoK guidelines</vt:lpstr>
      <vt:lpstr>Policy influence &amp; practice change</vt:lpstr>
      <vt:lpstr>Practice change:</vt:lpstr>
      <vt:lpstr>Practice change - Training Medical Students</vt:lpstr>
      <vt:lpstr>Capacity building</vt:lpstr>
      <vt:lpstr>PowerPoint Presentation</vt:lpstr>
      <vt:lpstr>Bigger vision – Grand challenge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delivery of essential paediatic services in Kenyan District Hospitals  Mike English &amp; Team</dc:title>
  <dc:creator>menglish</dc:creator>
  <cp:lastModifiedBy>Shabier, Mohammed</cp:lastModifiedBy>
  <cp:revision>30</cp:revision>
  <dcterms:created xsi:type="dcterms:W3CDTF">2011-11-28T17:00:54Z</dcterms:created>
  <dcterms:modified xsi:type="dcterms:W3CDTF">2018-03-26T12:20:05Z</dcterms:modified>
  <cp:contentStatus/>
</cp:coreProperties>
</file>