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72" r:id="rId3"/>
    <p:sldId id="259" r:id="rId4"/>
    <p:sldId id="268" r:id="rId5"/>
    <p:sldId id="261" r:id="rId6"/>
    <p:sldId id="262" r:id="rId7"/>
    <p:sldId id="265" r:id="rId8"/>
    <p:sldId id="274" r:id="rId9"/>
    <p:sldId id="269" r:id="rId10"/>
    <p:sldId id="270" r:id="rId11"/>
    <p:sldId id="273" r:id="rId12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1" autoAdjust="0"/>
    <p:restoredTop sz="94660"/>
  </p:normalViewPr>
  <p:slideViewPr>
    <p:cSldViewPr>
      <p:cViewPr varScale="1">
        <p:scale>
          <a:sx n="76" d="100"/>
          <a:sy n="76" d="100"/>
        </p:scale>
        <p:origin x="16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E2231-6902-42B4-A1CA-D5216BB62802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CEB34-0915-4E88-A5C7-B5DA11738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7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A2D9F-B1B5-450B-9375-26B7C46FFB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52B7-9EF5-4B2F-A000-46BE35F13E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38016-1362-4081-98E0-ED2A97BB66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EE0F-918B-412E-812E-142F56D4CB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E008-2A26-4CA2-8B10-FD5EBC2AB7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478A5-E4D3-409B-88B4-75F7754988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91D8-683F-4088-8508-3B2FAB7F8C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4AAF-47AA-4A82-8574-1E6FEC6A8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4D49-BBAC-4A46-9859-5E3AB0760D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2FFD-9363-4CC5-8685-C0F129E53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AD552-1A2B-4F6F-94B5-0C39A5B134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Dr Abdul Ghaffar, 13 Dec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4597B4-8773-4C90-9BA7-23359E669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>
              <a:gd name="T0" fmla="*/ 0 w 6913"/>
              <a:gd name="T1" fmla="*/ 2527 h 3360"/>
              <a:gd name="T2" fmla="*/ 6913 w 6913"/>
              <a:gd name="T3" fmla="*/ 3360 h 3360"/>
              <a:gd name="T4" fmla="*/ 0 w 6913"/>
              <a:gd name="T5" fmla="*/ 2144 h 3360"/>
              <a:gd name="T6" fmla="*/ 0 w 6913"/>
              <a:gd name="T7" fmla="*/ 2527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00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3363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pic>
        <p:nvPicPr>
          <p:cNvPr id="13319" name="Image 0" descr="logo_ahpsr_ANG_noir.e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23063" y="5891213"/>
            <a:ext cx="2287587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5" descr="who-logo-e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829300"/>
            <a:ext cx="2381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8"/>
          <p:cNvSpPr>
            <a:spLocks/>
          </p:cNvSpPr>
          <p:nvPr/>
        </p:nvSpPr>
        <p:spPr bwMode="auto">
          <a:xfrm flipV="1">
            <a:off x="0" y="3276600"/>
            <a:ext cx="8334375" cy="2971800"/>
          </a:xfrm>
          <a:custGeom>
            <a:avLst/>
            <a:gdLst>
              <a:gd name="T0" fmla="*/ 0 w 6913"/>
              <a:gd name="T1" fmla="*/ 2527 h 3360"/>
              <a:gd name="T2" fmla="*/ 6913 w 6913"/>
              <a:gd name="T3" fmla="*/ 3360 h 3360"/>
              <a:gd name="T4" fmla="*/ 0 w 6913"/>
              <a:gd name="T5" fmla="*/ 2144 h 3360"/>
              <a:gd name="T6" fmla="*/ 0 w 6913"/>
              <a:gd name="T7" fmla="*/ 2527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009999">
              <a:alpha val="7300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 flipV="1">
            <a:off x="0" y="3048000"/>
            <a:ext cx="8839200" cy="3505200"/>
          </a:xfrm>
          <a:custGeom>
            <a:avLst/>
            <a:gdLst>
              <a:gd name="T0" fmla="*/ 0 w 6913"/>
              <a:gd name="T1" fmla="*/ 2527 h 3360"/>
              <a:gd name="T2" fmla="*/ 6913 w 6913"/>
              <a:gd name="T3" fmla="*/ 3360 h 3360"/>
              <a:gd name="T4" fmla="*/ 0 w 6913"/>
              <a:gd name="T5" fmla="*/ 2144 h 3360"/>
              <a:gd name="T6" fmla="*/ 0 w 6913"/>
              <a:gd name="T7" fmla="*/ 2527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6913"/>
              <a:gd name="T13" fmla="*/ 0 h 3360"/>
              <a:gd name="T14" fmla="*/ 6913 w 6913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rgbClr val="3363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Arial" charset="0"/>
          <a:cs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Font typeface="Arial" charset="0"/>
        <a:defRPr sz="3200">
          <a:solidFill>
            <a:srgbClr val="86211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971550" y="3213100"/>
            <a:ext cx="71739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>
                <a:cs typeface="Tahoma" pitchFamily="34" charset="0"/>
              </a:rPr>
              <a:t>Dr Abdul Ghaffar</a:t>
            </a:r>
          </a:p>
          <a:p>
            <a:pPr algn="ctr"/>
            <a:r>
              <a:rPr lang="en-GB" sz="2400">
                <a:cs typeface="Tahoma" pitchFamily="34" charset="0"/>
              </a:rPr>
              <a:t>Executive Director</a:t>
            </a:r>
            <a:endParaRPr lang="en-US" sz="2400">
              <a:cs typeface="Tahoma" pitchFamily="34" charset="0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381000" y="1524000"/>
            <a:ext cx="8382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3600"/>
              <a:t>Influencing policy-making </a:t>
            </a:r>
            <a:br>
              <a:rPr lang="en-GB" sz="3600"/>
            </a:br>
            <a:r>
              <a:rPr lang="en-GB" sz="3600"/>
              <a:t>Results of a multi-country study</a:t>
            </a:r>
            <a:r>
              <a:rPr lang="en-GB" sz="3600" b="1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 </a:t>
            </a:r>
          </a:p>
          <a:p>
            <a:pPr algn="ctr">
              <a:defRPr/>
            </a:pPr>
            <a:r>
              <a:rPr lang="en-GB" sz="1800">
                <a:cs typeface="Tahoma" pitchFamily="34" charset="0"/>
              </a:rPr>
              <a:t>(London, 13 December, 2011)</a:t>
            </a:r>
            <a:endParaRPr lang="en-US" sz="180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0525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GB"/>
          </a:p>
          <a:p>
            <a:pPr algn="ctr" eaLnBrk="1" hangingPunct="1"/>
            <a:endParaRPr lang="en-GB"/>
          </a:p>
          <a:p>
            <a:pPr algn="ctr" eaLnBrk="1" hangingPunct="1"/>
            <a:r>
              <a:rPr lang="en-GB" sz="3600">
                <a:solidFill>
                  <a:schemeClr val="tx1"/>
                </a:solidFill>
                <a:cs typeface="Tahoma" pitchFamily="34" charset="0"/>
              </a:rPr>
              <a:t>Thank You !</a:t>
            </a:r>
          </a:p>
          <a:p>
            <a:pPr algn="ctr" eaLnBrk="1" hangingPunct="1"/>
            <a:r>
              <a:rPr lang="en-GB" sz="3600">
                <a:solidFill>
                  <a:schemeClr val="tx1"/>
                </a:solidFill>
                <a:cs typeface="Tahoma" pitchFamily="34" charset="0"/>
              </a:rPr>
              <a:t>ghaffara@who.int</a:t>
            </a:r>
            <a:endParaRPr lang="en-US" sz="360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GB" sz="4000"/>
              <a:t>Project Description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000"/>
              <a:t>Alliance issued a call for proposal in 2008 to strengthen evidence to policy links in LMICs, with the following objectives:</a:t>
            </a:r>
            <a:endParaRPr lang="en-GB" sz="1200"/>
          </a:p>
          <a:p>
            <a:pPr eaLnBrk="1" hangingPunct="1">
              <a:lnSpc>
                <a:spcPct val="90000"/>
              </a:lnSpc>
            </a:pPr>
            <a:endParaRPr lang="en-GB" sz="120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GB" sz="2600"/>
              <a:t>(a) To build capacity of researchers to synthesize 	evidence and package it in policy friendly manner;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GB" sz="2600"/>
              <a:t>(b) To establish/strengthen structures and mechanisms 	to link researchers &amp; policy makers to promote 	uptake of evidence; and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GB" sz="2600"/>
              <a:t>(c) To use this experience to add to knowledge base 	about which strategies worked.</a:t>
            </a:r>
          </a:p>
          <a:p>
            <a:pPr lvl="1" eaLnBrk="1" hangingPunct="1">
              <a:lnSpc>
                <a:spcPct val="90000"/>
              </a:lnSpc>
            </a:pPr>
            <a:endParaRPr lang="en-GB" sz="1200"/>
          </a:p>
          <a:p>
            <a:pPr eaLnBrk="1" hangingPunct="1">
              <a:lnSpc>
                <a:spcPct val="90000"/>
              </a:lnSpc>
            </a:pPr>
            <a:r>
              <a:rPr lang="en-GB" sz="3000"/>
              <a:t>Six country teams supported for 2 years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338"/>
          </a:xfrm>
        </p:spPr>
        <p:txBody>
          <a:bodyPr/>
          <a:lstStyle/>
          <a:p>
            <a:pPr eaLnBrk="1" hangingPunct="1"/>
            <a:r>
              <a:rPr lang="en-GB" sz="400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8577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Building capacities of researchers &amp; research users in acquiring, assessing and packaging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Producing policy briefs on priority topics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Disseminating evidence to policy makers and stakeholders through policy dialogues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Creating/strengthening Knowledge translation platforms linking evidence to policy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Evaluating the project using questionnaires and key informant interviews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Key achievements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Generation/dissemination of evidence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GB" sz="1200">
              <a:solidFill>
                <a:srgbClr val="000000"/>
              </a:solidFill>
              <a:cs typeface="Arial" charset="0"/>
            </a:endParaRPr>
          </a:p>
          <a:p>
            <a:pPr lvl="2" eaLnBrk="1" hangingPunct="1">
              <a:lnSpc>
                <a:spcPct val="80000"/>
              </a:lnSpc>
              <a:buFont typeface="Calibri" pitchFamily="34" charset="0"/>
              <a:buChar char="•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27 Policy briefs prepared and circulated among policy makers &amp; stakeholders</a:t>
            </a:r>
          </a:p>
          <a:p>
            <a:pPr lvl="2" eaLnBrk="1" hangingPunct="1">
              <a:lnSpc>
                <a:spcPct val="80000"/>
              </a:lnSpc>
              <a:buFont typeface="Calibri" pitchFamily="34" charset="0"/>
              <a:buChar char="•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Websites created providing access to evidence </a:t>
            </a:r>
          </a:p>
          <a:p>
            <a:pPr lvl="2" eaLnBrk="1" hangingPunct="1">
              <a:lnSpc>
                <a:spcPct val="80000"/>
              </a:lnSpc>
              <a:buFont typeface="Calibri" pitchFamily="34" charset="0"/>
              <a:buChar char="•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Operational manual prepared for strengthening institutional capacity to employ evidence</a:t>
            </a:r>
            <a:endParaRPr lang="en-GB" sz="1200">
              <a:solidFill>
                <a:srgbClr val="000000"/>
              </a:solidFill>
              <a:cs typeface="Arial" charset="0"/>
            </a:endParaRP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GB" sz="1200">
              <a:solidFill>
                <a:srgbClr val="000000"/>
              </a:solidFill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Policy-research links created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endParaRPr lang="en-GB" sz="1200">
              <a:solidFill>
                <a:srgbClr val="000000"/>
              </a:solidFill>
              <a:cs typeface="Arial" charset="0"/>
            </a:endParaRP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Increased engagement of policy makers and researchers through  policy dialogues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Increase in demand for evidence from policy makers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Committee within MoH created in Ebonyi, Nigeria linking 7 Directors of health with researchers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GB" sz="1200">
              <a:solidFill>
                <a:srgbClr val="000000"/>
              </a:solidFill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Capacity building</a:t>
            </a:r>
          </a:p>
          <a:p>
            <a:pPr lvl="1" eaLnBrk="1" hangingPunct="1">
              <a:lnSpc>
                <a:spcPct val="80000"/>
              </a:lnSpc>
              <a:buFontTx/>
              <a:buChar char="–"/>
            </a:pPr>
            <a:endParaRPr lang="en-GB" sz="1200">
              <a:solidFill>
                <a:srgbClr val="000000"/>
              </a:solidFill>
              <a:cs typeface="Arial" charset="0"/>
            </a:endParaRP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GB" sz="2000">
                <a:solidFill>
                  <a:srgbClr val="000000"/>
                </a:solidFill>
                <a:cs typeface="Arial" charset="0"/>
              </a:rPr>
              <a:t>About 250 decision-makers are trained in using evidence for policy making</a:t>
            </a:r>
            <a:endParaRPr lang="en-US" sz="200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endParaRPr lang="en-GB"/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en-GB"/>
              <a:t>Impact on policy making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248150"/>
          </a:xfrm>
        </p:spPr>
        <p:txBody>
          <a:bodyPr/>
          <a:lstStyle/>
          <a:p>
            <a:pPr eaLnBrk="1" hangingPunct="1"/>
            <a:r>
              <a:rPr lang="en-GB" sz="2400"/>
              <a:t>In Nigeria, evidence in policy briefs contributed to</a:t>
            </a:r>
          </a:p>
          <a:p>
            <a:pPr lvl="2" eaLnBrk="1" hangingPunct="1"/>
            <a:r>
              <a:rPr lang="en-GB"/>
              <a:t>State Strategic Health Plan 2010-2015</a:t>
            </a:r>
          </a:p>
          <a:p>
            <a:pPr lvl="2" eaLnBrk="1" hangingPunct="1"/>
            <a:r>
              <a:rPr lang="en-GB"/>
              <a:t>Launching State Helminthic Control programme for school children</a:t>
            </a:r>
          </a:p>
          <a:p>
            <a:pPr eaLnBrk="1" hangingPunct="1"/>
            <a:r>
              <a:rPr lang="en-GB" sz="2400"/>
              <a:t>In Cameroon, policy briefs on malaria and insurance influenced national policy making</a:t>
            </a:r>
          </a:p>
          <a:p>
            <a:pPr eaLnBrk="1" hangingPunct="1"/>
            <a:r>
              <a:rPr lang="en-GB" sz="2400"/>
              <a:t>In Zambia, based on policy briefs the government is preparing implementation plan on retention of human resource and on preventing post-partum haemorrhage</a:t>
            </a:r>
          </a:p>
          <a:p>
            <a:pPr eaLnBrk="1" hangingPunct="1"/>
            <a:r>
              <a:rPr lang="en-GB" sz="2400"/>
              <a:t>Increased demand of evidence from MoH on its priority programmes </a:t>
            </a:r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Key lessons learnt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/>
              <a:t>Factors to consider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400"/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Institutional factors</a:t>
            </a:r>
            <a:endParaRPr lang="en-GB" sz="1200"/>
          </a:p>
          <a:p>
            <a:pPr lvl="1" eaLnBrk="1" hangingPunct="1">
              <a:lnSpc>
                <a:spcPct val="80000"/>
              </a:lnSpc>
            </a:pPr>
            <a:endParaRPr lang="en-GB" sz="1200"/>
          </a:p>
          <a:p>
            <a:pPr lvl="2" eaLnBrk="1" hangingPunct="1">
              <a:lnSpc>
                <a:spcPct val="80000"/>
              </a:lnSpc>
            </a:pPr>
            <a:r>
              <a:rPr lang="en-GB" sz="2000"/>
              <a:t>Teams with strong institutional base performed better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2000"/>
              <a:t>Links between academic and policy institutions had a positive influence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GB" sz="1400"/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Factors influencing uptake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GB" sz="1400"/>
          </a:p>
          <a:p>
            <a:pPr lvl="2" eaLnBrk="1" hangingPunct="1">
              <a:lnSpc>
                <a:spcPct val="80000"/>
              </a:lnSpc>
            </a:pPr>
            <a:r>
              <a:rPr lang="en-GB" sz="2000"/>
              <a:t>Acceptability of the institution within power circles</a:t>
            </a:r>
          </a:p>
          <a:p>
            <a:pPr lvl="2" eaLnBrk="1" hangingPunct="1">
              <a:lnSpc>
                <a:spcPct val="60000"/>
              </a:lnSpc>
            </a:pPr>
            <a:r>
              <a:rPr lang="en-GB" sz="2000"/>
              <a:t>Prior experience of engagement with policy makers</a:t>
            </a:r>
          </a:p>
          <a:p>
            <a:pPr lvl="2" eaLnBrk="1" hangingPunct="1">
              <a:lnSpc>
                <a:spcPct val="60000"/>
              </a:lnSpc>
            </a:pPr>
            <a:r>
              <a:rPr lang="en-GB" sz="2000"/>
              <a:t>Having a potential role in policy making </a:t>
            </a:r>
          </a:p>
          <a:p>
            <a:pPr lvl="2" eaLnBrk="1" hangingPunct="1">
              <a:lnSpc>
                <a:spcPct val="60000"/>
              </a:lnSpc>
            </a:pPr>
            <a:r>
              <a:rPr lang="en-GB" sz="2000"/>
              <a:t>Focusing on priorities of the policy makers</a:t>
            </a:r>
          </a:p>
          <a:p>
            <a:pPr lvl="2" eaLnBrk="1" hangingPunct="1">
              <a:lnSpc>
                <a:spcPct val="60000"/>
              </a:lnSpc>
              <a:buFont typeface="Arial" charset="0"/>
              <a:buNone/>
            </a:pPr>
            <a:endParaRPr lang="en-GB" sz="1400"/>
          </a:p>
          <a:p>
            <a:pPr lvl="1" eaLnBrk="1" hangingPunct="1">
              <a:lnSpc>
                <a:spcPct val="60000"/>
              </a:lnSpc>
            </a:pPr>
            <a:r>
              <a:rPr lang="en-GB" sz="2000"/>
              <a:t>Policy environment</a:t>
            </a:r>
          </a:p>
          <a:p>
            <a:pPr lvl="1" eaLnBrk="1" hangingPunct="1">
              <a:lnSpc>
                <a:spcPct val="60000"/>
              </a:lnSpc>
            </a:pPr>
            <a:endParaRPr lang="en-GB" sz="2000"/>
          </a:p>
          <a:p>
            <a:pPr lvl="2" eaLnBrk="1" hangingPunct="1">
              <a:lnSpc>
                <a:spcPct val="60000"/>
              </a:lnSpc>
            </a:pPr>
            <a:r>
              <a:rPr lang="en-GB" sz="2000"/>
              <a:t>Willingness of the MoH to participate</a:t>
            </a:r>
          </a:p>
          <a:p>
            <a:pPr lvl="2" eaLnBrk="1" hangingPunct="1">
              <a:lnSpc>
                <a:spcPct val="60000"/>
              </a:lnSpc>
            </a:pPr>
            <a:r>
              <a:rPr lang="en-GB" sz="2000"/>
              <a:t>Strong political support</a:t>
            </a:r>
          </a:p>
          <a:p>
            <a:pPr lvl="1" eaLnBrk="1" hangingPunct="1">
              <a:lnSpc>
                <a:spcPct val="80000"/>
              </a:lnSpc>
            </a:pPr>
            <a:endParaRPr lang="en-GB" sz="1100"/>
          </a:p>
          <a:p>
            <a:pPr lvl="1" eaLnBrk="1" hangingPunct="1">
              <a:lnSpc>
                <a:spcPct val="80000"/>
              </a:lnSpc>
            </a:pPr>
            <a:endParaRPr lang="en-GB" sz="1100"/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Key lessons learnt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395288" y="1412875"/>
            <a:ext cx="8229600" cy="3240088"/>
          </a:xfrm>
        </p:spPr>
        <p:txBody>
          <a:bodyPr/>
          <a:lstStyle/>
          <a:p>
            <a:pPr lvl="2" eaLnBrk="1" hangingPunct="1">
              <a:lnSpc>
                <a:spcPct val="60000"/>
              </a:lnSpc>
              <a:buFont typeface="Arial" charset="0"/>
              <a:buNone/>
            </a:pPr>
            <a:endParaRPr lang="en-GB" sz="2000"/>
          </a:p>
          <a:p>
            <a:pPr eaLnBrk="1" hangingPunct="1">
              <a:lnSpc>
                <a:spcPct val="80000"/>
              </a:lnSpc>
            </a:pPr>
            <a:r>
              <a:rPr lang="en-GB" sz="2800"/>
              <a:t>Challenges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600"/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Frequent staff turn-over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Weak organizational capacities for evidence informed policy making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Lack of organizational culture to use evidence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Sustainable structures and mechanising</a:t>
            </a:r>
          </a:p>
          <a:p>
            <a:pPr lvl="1" eaLnBrk="1" hangingPunct="1">
              <a:lnSpc>
                <a:spcPct val="80000"/>
              </a:lnSpc>
            </a:pPr>
            <a:endParaRPr lang="en-GB" sz="1100"/>
          </a:p>
          <a:p>
            <a:pPr lvl="1" eaLnBrk="1" hangingPunct="1">
              <a:lnSpc>
                <a:spcPct val="80000"/>
              </a:lnSpc>
            </a:pPr>
            <a:endParaRPr lang="en-GB" sz="1100"/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9144000" cy="863600"/>
          </a:xfrm>
        </p:spPr>
        <p:txBody>
          <a:bodyPr/>
          <a:lstStyle/>
          <a:p>
            <a:pPr eaLnBrk="1" hangingPunct="1"/>
            <a:r>
              <a:rPr lang="en-GB"/>
              <a:t>Outputs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grayscl/>
          </a:blip>
          <a:srcRect/>
          <a:stretch>
            <a:fillRect/>
          </a:stretch>
        </p:blipFill>
        <p:spPr>
          <a:xfrm>
            <a:off x="684213" y="1196975"/>
            <a:ext cx="7488237" cy="5040313"/>
          </a:xfrm>
        </p:spPr>
      </p:pic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3 Título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es-MX"/>
              <a:t>The M&amp;E framework</a:t>
            </a:r>
            <a:endParaRPr lang="es-CL"/>
          </a:p>
        </p:txBody>
      </p:sp>
      <p:pic>
        <p:nvPicPr>
          <p:cNvPr id="33794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981075"/>
            <a:ext cx="6048375" cy="5348288"/>
          </a:xfrm>
        </p:spPr>
      </p:pic>
      <p:sp>
        <p:nvSpPr>
          <p:cNvPr id="33795" name="3 CuadroTexto"/>
          <p:cNvSpPr txBox="1">
            <a:spLocks noChangeArrowheads="1"/>
          </p:cNvSpPr>
          <p:nvPr/>
        </p:nvSpPr>
        <p:spPr bwMode="auto">
          <a:xfrm>
            <a:off x="0" y="6308725"/>
            <a:ext cx="8858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000">
                <a:latin typeface="Arial" charset="0"/>
              </a:rPr>
              <a:t>Source: Cheung A, Lavis JN et al. Climate for evidence-informed health systems: A print media analysis in 44 low- and middle-income countries that host knowledge translation platforms. Health Res Pol Syst 2011;9:7.</a:t>
            </a:r>
            <a:endParaRPr lang="es-CL" sz="1000">
              <a:latin typeface="Arial" charset="0"/>
            </a:endParaRPr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 Abdul Ghaffar, 13 Dec 2011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rgWaveDesignSlides">
  <a:themeElements>
    <a:clrScheme name="BurgWaveDesignSlides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BurgWaveDesignSlid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rgWaveDesignSlides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437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BurgWaveDesignSlides</vt:lpstr>
      <vt:lpstr>PowerPoint Presentation</vt:lpstr>
      <vt:lpstr>Project Description</vt:lpstr>
      <vt:lpstr>Approach</vt:lpstr>
      <vt:lpstr>Key achievements</vt:lpstr>
      <vt:lpstr>Impact on policy making</vt:lpstr>
      <vt:lpstr>Key lessons learnt</vt:lpstr>
      <vt:lpstr>Key lessons learnt</vt:lpstr>
      <vt:lpstr>Outputs</vt:lpstr>
      <vt:lpstr>The M&amp;E framework</vt:lpstr>
      <vt:lpstr>PowerPoint Presentation</vt:lpstr>
    </vt:vector>
  </TitlesOfParts>
  <Company>World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to Policy </dc:title>
  <dc:creator>Aulakh, Bhupinder Kaur</dc:creator>
  <cp:lastModifiedBy>Shabier, Mohammed</cp:lastModifiedBy>
  <cp:revision>36</cp:revision>
  <cp:lastPrinted>2011-12-07T13:28:53Z</cp:lastPrinted>
  <dcterms:created xsi:type="dcterms:W3CDTF">2011-12-07T11:48:40Z</dcterms:created>
  <dcterms:modified xsi:type="dcterms:W3CDTF">2018-03-26T12:18:04Z</dcterms:modified>
  <cp:contentStatus/>
</cp:coreProperties>
</file>