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315" r:id="rId2"/>
    <p:sldId id="316" r:id="rId3"/>
    <p:sldId id="317" r:id="rId4"/>
    <p:sldId id="352" r:id="rId5"/>
    <p:sldId id="359" r:id="rId6"/>
    <p:sldId id="336" r:id="rId7"/>
    <p:sldId id="319" r:id="rId8"/>
    <p:sldId id="320" r:id="rId9"/>
    <p:sldId id="344" r:id="rId10"/>
    <p:sldId id="337" r:id="rId11"/>
    <p:sldId id="322" r:id="rId12"/>
    <p:sldId id="358" r:id="rId13"/>
    <p:sldId id="360" r:id="rId14"/>
    <p:sldId id="302" r:id="rId15"/>
    <p:sldId id="355" r:id="rId16"/>
    <p:sldId id="351" r:id="rId17"/>
    <p:sldId id="354" r:id="rId18"/>
    <p:sldId id="350" r:id="rId19"/>
    <p:sldId id="340" r:id="rId20"/>
    <p:sldId id="348" r:id="rId21"/>
    <p:sldId id="356" r:id="rId22"/>
    <p:sldId id="292" r:id="rId23"/>
    <p:sldId id="294" r:id="rId24"/>
    <p:sldId id="293" r:id="rId25"/>
    <p:sldId id="297" r:id="rId26"/>
    <p:sldId id="334" r:id="rId27"/>
    <p:sldId id="357" r:id="rId28"/>
    <p:sldId id="353" r:id="rId29"/>
    <p:sldId id="347" r:id="rId30"/>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2E"/>
    <a:srgbClr val="790033"/>
    <a:srgbClr val="FFFBFB"/>
    <a:srgbClr val="FFEFEF"/>
    <a:srgbClr val="FE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7" autoAdjust="0"/>
    <p:restoredTop sz="90929"/>
  </p:normalViewPr>
  <p:slideViewPr>
    <p:cSldViewPr>
      <p:cViewPr varScale="1">
        <p:scale>
          <a:sx n="73" d="100"/>
          <a:sy n="73" d="100"/>
        </p:scale>
        <p:origin x="11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14652-1C7D-4558-B9F5-0F126C54C5F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5F350A4D-AC89-467A-84C1-AA31E93FA87E}">
      <dgm:prSet phldrT="[Text]"/>
      <dgm:spPr>
        <a:solidFill>
          <a:srgbClr val="790033"/>
        </a:solidFill>
        <a:effectLst>
          <a:outerShdw blurRad="50800" dist="38100" dir="2700000" algn="tl" rotWithShape="0">
            <a:prstClr val="black">
              <a:alpha val="40000"/>
            </a:prstClr>
          </a:outerShdw>
        </a:effectLst>
      </dgm:spPr>
      <dgm:t>
        <a:bodyPr/>
        <a:lstStyle/>
        <a:p>
          <a:r>
            <a:rPr lang="en-GB" dirty="0"/>
            <a:t>ODI RAPID</a:t>
          </a:r>
        </a:p>
      </dgm:t>
    </dgm:pt>
    <dgm:pt modelId="{4FC08D49-9ED3-41B1-8F09-D9EE8C66F80C}" type="parTrans" cxnId="{6C152B91-0399-4BE8-B862-8665141A2BAE}">
      <dgm:prSet/>
      <dgm:spPr>
        <a:ln>
          <a:solidFill>
            <a:srgbClr val="790033"/>
          </a:solidFill>
        </a:ln>
      </dgm:spPr>
      <dgm:t>
        <a:bodyPr/>
        <a:lstStyle/>
        <a:p>
          <a:endParaRPr lang="en-GB"/>
        </a:p>
      </dgm:t>
    </dgm:pt>
    <dgm:pt modelId="{B12B11C4-048F-4FD8-82F7-414C96D50626}" type="sibTrans" cxnId="{6C152B91-0399-4BE8-B862-8665141A2BAE}">
      <dgm:prSet/>
      <dgm:spPr/>
      <dgm:t>
        <a:bodyPr/>
        <a:lstStyle/>
        <a:p>
          <a:endParaRPr lang="en-GB"/>
        </a:p>
      </dgm:t>
    </dgm:pt>
    <dgm:pt modelId="{AC051626-A9F5-40FC-9CEE-26D121773CE6}">
      <dgm:prSet phldrT="[Text]"/>
      <dgm:spPr>
        <a:solidFill>
          <a:srgbClr val="790033"/>
        </a:solidFill>
        <a:effectLst>
          <a:outerShdw blurRad="50800" dist="38100" dir="2700000" algn="tl" rotWithShape="0">
            <a:prstClr val="black">
              <a:alpha val="40000"/>
            </a:prstClr>
          </a:outerShdw>
        </a:effectLst>
      </dgm:spPr>
      <dgm:t>
        <a:bodyPr/>
        <a:lstStyle/>
        <a:p>
          <a:r>
            <a:rPr lang="en-GB" dirty="0"/>
            <a:t>IDRC</a:t>
          </a:r>
        </a:p>
      </dgm:t>
    </dgm:pt>
    <dgm:pt modelId="{40607836-3FD6-4E35-AB52-B0E01A2E3807}" type="parTrans" cxnId="{D05B3479-4C71-4BCC-A5EC-F5D8E3D1F54B}">
      <dgm:prSet/>
      <dgm:spPr>
        <a:ln>
          <a:solidFill>
            <a:srgbClr val="790033"/>
          </a:solidFill>
        </a:ln>
      </dgm:spPr>
      <dgm:t>
        <a:bodyPr/>
        <a:lstStyle/>
        <a:p>
          <a:endParaRPr lang="en-GB"/>
        </a:p>
      </dgm:t>
    </dgm:pt>
    <dgm:pt modelId="{BFB5BDBD-E215-41AF-B9BD-1770126FA096}" type="sibTrans" cxnId="{D05B3479-4C71-4BCC-A5EC-F5D8E3D1F54B}">
      <dgm:prSet/>
      <dgm:spPr/>
      <dgm:t>
        <a:bodyPr/>
        <a:lstStyle/>
        <a:p>
          <a:endParaRPr lang="en-GB"/>
        </a:p>
      </dgm:t>
    </dgm:pt>
    <dgm:pt modelId="{8D10DA1F-A93F-4FEF-9F32-3B09DF6CA9ED}">
      <dgm:prSet phldrT="[Text]"/>
      <dgm:spPr>
        <a:solidFill>
          <a:srgbClr val="790033"/>
        </a:solidFill>
        <a:effectLst>
          <a:outerShdw blurRad="50800" dist="38100" dir="2700000" algn="tl" rotWithShape="0">
            <a:prstClr val="black">
              <a:alpha val="40000"/>
            </a:prstClr>
          </a:outerShdw>
        </a:effectLst>
      </dgm:spPr>
      <dgm:t>
        <a:bodyPr/>
        <a:lstStyle/>
        <a:p>
          <a:r>
            <a:rPr lang="en-GB" dirty="0"/>
            <a:t>ESRC</a:t>
          </a:r>
        </a:p>
      </dgm:t>
    </dgm:pt>
    <dgm:pt modelId="{79F21554-BC45-4563-B21D-07ACC210E83F}" type="parTrans" cxnId="{D29191F1-F62E-4C5B-A2C3-E9D6913B0E87}">
      <dgm:prSet/>
      <dgm:spPr>
        <a:ln>
          <a:solidFill>
            <a:srgbClr val="790033"/>
          </a:solidFill>
        </a:ln>
      </dgm:spPr>
      <dgm:t>
        <a:bodyPr/>
        <a:lstStyle/>
        <a:p>
          <a:endParaRPr lang="en-GB"/>
        </a:p>
      </dgm:t>
    </dgm:pt>
    <dgm:pt modelId="{AFA98AF8-0E72-4029-915A-F82D4315E91F}" type="sibTrans" cxnId="{D29191F1-F62E-4C5B-A2C3-E9D6913B0E87}">
      <dgm:prSet/>
      <dgm:spPr/>
      <dgm:t>
        <a:bodyPr/>
        <a:lstStyle/>
        <a:p>
          <a:endParaRPr lang="en-GB"/>
        </a:p>
      </dgm:t>
    </dgm:pt>
    <dgm:pt modelId="{DE5497D9-B5E5-4419-9AB1-D7F8F66C2DF6}">
      <dgm:prSet/>
      <dgm:spPr>
        <a:solidFill>
          <a:srgbClr val="790033"/>
        </a:solidFill>
        <a:effectLst>
          <a:outerShdw blurRad="50800" dist="38100" dir="2700000" algn="tl" rotWithShape="0">
            <a:prstClr val="black">
              <a:alpha val="40000"/>
            </a:prstClr>
          </a:outerShdw>
        </a:effectLst>
      </dgm:spPr>
      <dgm:t>
        <a:bodyPr/>
        <a:lstStyle/>
        <a:p>
          <a:r>
            <a:rPr lang="en-GB" dirty="0"/>
            <a:t>WHO</a:t>
          </a:r>
        </a:p>
        <a:p>
          <a:r>
            <a:rPr lang="en-GB" dirty="0"/>
            <a:t>HRSA</a:t>
          </a:r>
        </a:p>
      </dgm:t>
    </dgm:pt>
    <dgm:pt modelId="{05672685-F3D0-4D60-8FF4-5DD12CD2ACA4}" type="parTrans" cxnId="{32D87047-6B08-421B-9E90-89DC5B79D7CB}">
      <dgm:prSet/>
      <dgm:spPr>
        <a:ln>
          <a:solidFill>
            <a:srgbClr val="790033"/>
          </a:solidFill>
        </a:ln>
      </dgm:spPr>
      <dgm:t>
        <a:bodyPr/>
        <a:lstStyle/>
        <a:p>
          <a:endParaRPr lang="en-GB"/>
        </a:p>
      </dgm:t>
    </dgm:pt>
    <dgm:pt modelId="{17EB2025-31A6-4355-B648-B83B1E7CF350}" type="sibTrans" cxnId="{32D87047-6B08-421B-9E90-89DC5B79D7CB}">
      <dgm:prSet/>
      <dgm:spPr/>
      <dgm:t>
        <a:bodyPr/>
        <a:lstStyle/>
        <a:p>
          <a:endParaRPr lang="en-GB"/>
        </a:p>
      </dgm:t>
    </dgm:pt>
    <dgm:pt modelId="{ADCFCA3F-6AB5-441F-9B2B-694E28EC882B}" type="pres">
      <dgm:prSet presAssocID="{84514652-1C7D-4558-B9F5-0F126C54C5F8}" presName="composite" presStyleCnt="0">
        <dgm:presLayoutVars>
          <dgm:chMax val="5"/>
          <dgm:dir/>
          <dgm:animLvl val="ctr"/>
          <dgm:resizeHandles val="exact"/>
        </dgm:presLayoutVars>
      </dgm:prSet>
      <dgm:spPr/>
    </dgm:pt>
    <dgm:pt modelId="{39ECACA0-1FD9-4CC1-8EF6-17139C25D9E9}" type="pres">
      <dgm:prSet presAssocID="{84514652-1C7D-4558-B9F5-0F126C54C5F8}" presName="cycle" presStyleCnt="0"/>
      <dgm:spPr/>
    </dgm:pt>
    <dgm:pt modelId="{DCDAAC36-12B3-4B95-93AD-56E961912F77}" type="pres">
      <dgm:prSet presAssocID="{84514652-1C7D-4558-B9F5-0F126C54C5F8}" presName="centerShape" presStyleCnt="0"/>
      <dgm:spPr/>
    </dgm:pt>
    <dgm:pt modelId="{72F05037-5670-4916-9CD9-60F469626086}" type="pres">
      <dgm:prSet presAssocID="{84514652-1C7D-4558-B9F5-0F126C54C5F8}" presName="connSite" presStyleLbl="node1" presStyleIdx="0" presStyleCnt="5"/>
      <dgm:spPr/>
    </dgm:pt>
    <dgm:pt modelId="{054158C1-7EC4-494D-BF5E-DBB13AE7E5E3}" type="pres">
      <dgm:prSet presAssocID="{84514652-1C7D-4558-B9F5-0F126C54C5F8}" presName="visible" presStyleLbl="node1" presStyleIdx="0" presStyleCnt="5"/>
      <dgm:spPr>
        <a:solidFill>
          <a:srgbClr val="790033"/>
        </a:solidFill>
        <a:effectLst>
          <a:outerShdw blurRad="50800" dist="38100" dir="2700000" algn="tl" rotWithShape="0">
            <a:prstClr val="black">
              <a:alpha val="40000"/>
            </a:prstClr>
          </a:outerShdw>
        </a:effectLst>
      </dgm:spPr>
    </dgm:pt>
    <dgm:pt modelId="{5B2CDEAD-2510-46FF-A72B-E39E9AAE9538}" type="pres">
      <dgm:prSet presAssocID="{4FC08D49-9ED3-41B1-8F09-D9EE8C66F80C}" presName="Name25" presStyleLbl="parChTrans1D1" presStyleIdx="0" presStyleCnt="4"/>
      <dgm:spPr/>
    </dgm:pt>
    <dgm:pt modelId="{7001786F-7127-4942-A376-ECB579C7BA41}" type="pres">
      <dgm:prSet presAssocID="{5F350A4D-AC89-467A-84C1-AA31E93FA87E}" presName="node" presStyleCnt="0"/>
      <dgm:spPr/>
    </dgm:pt>
    <dgm:pt modelId="{4AB69BF8-932A-4F05-A4D1-CB0629BC5C6C}" type="pres">
      <dgm:prSet presAssocID="{5F350A4D-AC89-467A-84C1-AA31E93FA87E}" presName="parentNode" presStyleLbl="node1" presStyleIdx="1" presStyleCnt="5">
        <dgm:presLayoutVars>
          <dgm:chMax val="1"/>
          <dgm:bulletEnabled val="1"/>
        </dgm:presLayoutVars>
      </dgm:prSet>
      <dgm:spPr/>
    </dgm:pt>
    <dgm:pt modelId="{5688A9FE-9310-48D7-9305-DAA38E9C5633}" type="pres">
      <dgm:prSet presAssocID="{5F350A4D-AC89-467A-84C1-AA31E93FA87E}" presName="childNode" presStyleLbl="revTx" presStyleIdx="0" presStyleCnt="0">
        <dgm:presLayoutVars>
          <dgm:bulletEnabled val="1"/>
        </dgm:presLayoutVars>
      </dgm:prSet>
      <dgm:spPr/>
    </dgm:pt>
    <dgm:pt modelId="{A4E162DF-0BEF-44AD-B060-F8A90B49F540}" type="pres">
      <dgm:prSet presAssocID="{40607836-3FD6-4E35-AB52-B0E01A2E3807}" presName="Name25" presStyleLbl="parChTrans1D1" presStyleIdx="1" presStyleCnt="4"/>
      <dgm:spPr/>
    </dgm:pt>
    <dgm:pt modelId="{644BD980-A8BA-4F28-9463-A0AFB1BCD20A}" type="pres">
      <dgm:prSet presAssocID="{AC051626-A9F5-40FC-9CEE-26D121773CE6}" presName="node" presStyleCnt="0"/>
      <dgm:spPr/>
    </dgm:pt>
    <dgm:pt modelId="{9885286E-F409-4B53-BF83-D9414A9BE404}" type="pres">
      <dgm:prSet presAssocID="{AC051626-A9F5-40FC-9CEE-26D121773CE6}" presName="parentNode" presStyleLbl="node1" presStyleIdx="2" presStyleCnt="5">
        <dgm:presLayoutVars>
          <dgm:chMax val="1"/>
          <dgm:bulletEnabled val="1"/>
        </dgm:presLayoutVars>
      </dgm:prSet>
      <dgm:spPr/>
    </dgm:pt>
    <dgm:pt modelId="{A9113021-0A78-4D65-A191-561772970663}" type="pres">
      <dgm:prSet presAssocID="{AC051626-A9F5-40FC-9CEE-26D121773CE6}" presName="childNode" presStyleLbl="revTx" presStyleIdx="0" presStyleCnt="0">
        <dgm:presLayoutVars>
          <dgm:bulletEnabled val="1"/>
        </dgm:presLayoutVars>
      </dgm:prSet>
      <dgm:spPr/>
    </dgm:pt>
    <dgm:pt modelId="{699184C8-3C27-45C4-AF31-B7CF2C34C20D}" type="pres">
      <dgm:prSet presAssocID="{79F21554-BC45-4563-B21D-07ACC210E83F}" presName="Name25" presStyleLbl="parChTrans1D1" presStyleIdx="2" presStyleCnt="4"/>
      <dgm:spPr/>
    </dgm:pt>
    <dgm:pt modelId="{0114D18B-C49D-45C8-A032-41D26144AD0D}" type="pres">
      <dgm:prSet presAssocID="{8D10DA1F-A93F-4FEF-9F32-3B09DF6CA9ED}" presName="node" presStyleCnt="0"/>
      <dgm:spPr/>
    </dgm:pt>
    <dgm:pt modelId="{5DF9B373-1CEA-41DE-9A69-7A67E463C441}" type="pres">
      <dgm:prSet presAssocID="{8D10DA1F-A93F-4FEF-9F32-3B09DF6CA9ED}" presName="parentNode" presStyleLbl="node1" presStyleIdx="3" presStyleCnt="5">
        <dgm:presLayoutVars>
          <dgm:chMax val="1"/>
          <dgm:bulletEnabled val="1"/>
        </dgm:presLayoutVars>
      </dgm:prSet>
      <dgm:spPr/>
    </dgm:pt>
    <dgm:pt modelId="{B5812518-20AC-4FB8-A76A-70D3767EF3ED}" type="pres">
      <dgm:prSet presAssocID="{8D10DA1F-A93F-4FEF-9F32-3B09DF6CA9ED}" presName="childNode" presStyleLbl="revTx" presStyleIdx="0" presStyleCnt="0">
        <dgm:presLayoutVars>
          <dgm:bulletEnabled val="1"/>
        </dgm:presLayoutVars>
      </dgm:prSet>
      <dgm:spPr/>
    </dgm:pt>
    <dgm:pt modelId="{8A69B510-77B7-46F0-B2AB-0CE207F273AE}" type="pres">
      <dgm:prSet presAssocID="{05672685-F3D0-4D60-8FF4-5DD12CD2ACA4}" presName="Name25" presStyleLbl="parChTrans1D1" presStyleIdx="3" presStyleCnt="4"/>
      <dgm:spPr/>
    </dgm:pt>
    <dgm:pt modelId="{AF737F34-9463-4708-B5D2-1DF155C56CB1}" type="pres">
      <dgm:prSet presAssocID="{DE5497D9-B5E5-4419-9AB1-D7F8F66C2DF6}" presName="node" presStyleCnt="0"/>
      <dgm:spPr/>
    </dgm:pt>
    <dgm:pt modelId="{51536D9A-5D95-4A31-BFA5-AD2653B5CC43}" type="pres">
      <dgm:prSet presAssocID="{DE5497D9-B5E5-4419-9AB1-D7F8F66C2DF6}" presName="parentNode" presStyleLbl="node1" presStyleIdx="4" presStyleCnt="5">
        <dgm:presLayoutVars>
          <dgm:chMax val="1"/>
          <dgm:bulletEnabled val="1"/>
        </dgm:presLayoutVars>
      </dgm:prSet>
      <dgm:spPr/>
    </dgm:pt>
    <dgm:pt modelId="{4B84C133-E569-4144-B3F5-AF69057BF025}" type="pres">
      <dgm:prSet presAssocID="{DE5497D9-B5E5-4419-9AB1-D7F8F66C2DF6}" presName="childNode" presStyleLbl="revTx" presStyleIdx="0" presStyleCnt="0">
        <dgm:presLayoutVars>
          <dgm:bulletEnabled val="1"/>
        </dgm:presLayoutVars>
      </dgm:prSet>
      <dgm:spPr/>
    </dgm:pt>
  </dgm:ptLst>
  <dgm:cxnLst>
    <dgm:cxn modelId="{A21777EF-D023-44D9-BF7F-18D508010F0B}" type="presOf" srcId="{05672685-F3D0-4D60-8FF4-5DD12CD2ACA4}" destId="{8A69B510-77B7-46F0-B2AB-0CE207F273AE}" srcOrd="0" destOrd="0" presId="urn:microsoft.com/office/officeart/2005/8/layout/radial2"/>
    <dgm:cxn modelId="{D05B3479-4C71-4BCC-A5EC-F5D8E3D1F54B}" srcId="{84514652-1C7D-4558-B9F5-0F126C54C5F8}" destId="{AC051626-A9F5-40FC-9CEE-26D121773CE6}" srcOrd="1" destOrd="0" parTransId="{40607836-3FD6-4E35-AB52-B0E01A2E3807}" sibTransId="{BFB5BDBD-E215-41AF-B9BD-1770126FA096}"/>
    <dgm:cxn modelId="{6C152B91-0399-4BE8-B862-8665141A2BAE}" srcId="{84514652-1C7D-4558-B9F5-0F126C54C5F8}" destId="{5F350A4D-AC89-467A-84C1-AA31E93FA87E}" srcOrd="0" destOrd="0" parTransId="{4FC08D49-9ED3-41B1-8F09-D9EE8C66F80C}" sibTransId="{B12B11C4-048F-4FD8-82F7-414C96D50626}"/>
    <dgm:cxn modelId="{32D87047-6B08-421B-9E90-89DC5B79D7CB}" srcId="{84514652-1C7D-4558-B9F5-0F126C54C5F8}" destId="{DE5497D9-B5E5-4419-9AB1-D7F8F66C2DF6}" srcOrd="3" destOrd="0" parTransId="{05672685-F3D0-4D60-8FF4-5DD12CD2ACA4}" sibTransId="{17EB2025-31A6-4355-B648-B83B1E7CF350}"/>
    <dgm:cxn modelId="{D29191F1-F62E-4C5B-A2C3-E9D6913B0E87}" srcId="{84514652-1C7D-4558-B9F5-0F126C54C5F8}" destId="{8D10DA1F-A93F-4FEF-9F32-3B09DF6CA9ED}" srcOrd="2" destOrd="0" parTransId="{79F21554-BC45-4563-B21D-07ACC210E83F}" sibTransId="{AFA98AF8-0E72-4029-915A-F82D4315E91F}"/>
    <dgm:cxn modelId="{C34AB4DA-819C-4690-92DD-987570A8CBF1}" type="presOf" srcId="{DE5497D9-B5E5-4419-9AB1-D7F8F66C2DF6}" destId="{51536D9A-5D95-4A31-BFA5-AD2653B5CC43}" srcOrd="0" destOrd="0" presId="urn:microsoft.com/office/officeart/2005/8/layout/radial2"/>
    <dgm:cxn modelId="{A2BD40DA-309D-47EB-8A5E-1F309F421A9C}" type="presOf" srcId="{4FC08D49-9ED3-41B1-8F09-D9EE8C66F80C}" destId="{5B2CDEAD-2510-46FF-A72B-E39E9AAE9538}" srcOrd="0" destOrd="0" presId="urn:microsoft.com/office/officeart/2005/8/layout/radial2"/>
    <dgm:cxn modelId="{67C61CC6-F536-40BE-ACD1-971F8FCB3AEF}" type="presOf" srcId="{5F350A4D-AC89-467A-84C1-AA31E93FA87E}" destId="{4AB69BF8-932A-4F05-A4D1-CB0629BC5C6C}" srcOrd="0" destOrd="0" presId="urn:microsoft.com/office/officeart/2005/8/layout/radial2"/>
    <dgm:cxn modelId="{02DB0D35-4782-4284-937A-17813C742DDB}" type="presOf" srcId="{AC051626-A9F5-40FC-9CEE-26D121773CE6}" destId="{9885286E-F409-4B53-BF83-D9414A9BE404}" srcOrd="0" destOrd="0" presId="urn:microsoft.com/office/officeart/2005/8/layout/radial2"/>
    <dgm:cxn modelId="{92158633-3045-4553-B642-9B342B0CB993}" type="presOf" srcId="{8D10DA1F-A93F-4FEF-9F32-3B09DF6CA9ED}" destId="{5DF9B373-1CEA-41DE-9A69-7A67E463C441}" srcOrd="0" destOrd="0" presId="urn:microsoft.com/office/officeart/2005/8/layout/radial2"/>
    <dgm:cxn modelId="{3E754D81-61C6-474F-9B89-3E476209732C}" type="presOf" srcId="{84514652-1C7D-4558-B9F5-0F126C54C5F8}" destId="{ADCFCA3F-6AB5-441F-9B2B-694E28EC882B}" srcOrd="0" destOrd="0" presId="urn:microsoft.com/office/officeart/2005/8/layout/radial2"/>
    <dgm:cxn modelId="{53488882-3319-4562-8007-D8140959AB1E}" type="presOf" srcId="{79F21554-BC45-4563-B21D-07ACC210E83F}" destId="{699184C8-3C27-45C4-AF31-B7CF2C34C20D}" srcOrd="0" destOrd="0" presId="urn:microsoft.com/office/officeart/2005/8/layout/radial2"/>
    <dgm:cxn modelId="{80D6407B-18E6-4AD7-9326-DA9E594E7FB3}" type="presOf" srcId="{40607836-3FD6-4E35-AB52-B0E01A2E3807}" destId="{A4E162DF-0BEF-44AD-B060-F8A90B49F540}" srcOrd="0" destOrd="0" presId="urn:microsoft.com/office/officeart/2005/8/layout/radial2"/>
    <dgm:cxn modelId="{7A9AFFD1-94CA-4F8A-9C87-C4C723DFABE6}" type="presParOf" srcId="{ADCFCA3F-6AB5-441F-9B2B-694E28EC882B}" destId="{39ECACA0-1FD9-4CC1-8EF6-17139C25D9E9}" srcOrd="0" destOrd="0" presId="urn:microsoft.com/office/officeart/2005/8/layout/radial2"/>
    <dgm:cxn modelId="{E96BD7F0-4FB5-4155-803E-A4A5D0E1BFC2}" type="presParOf" srcId="{39ECACA0-1FD9-4CC1-8EF6-17139C25D9E9}" destId="{DCDAAC36-12B3-4B95-93AD-56E961912F77}" srcOrd="0" destOrd="0" presId="urn:microsoft.com/office/officeart/2005/8/layout/radial2"/>
    <dgm:cxn modelId="{C14FDA13-98AF-4F1F-BDA5-845D08B9159D}" type="presParOf" srcId="{DCDAAC36-12B3-4B95-93AD-56E961912F77}" destId="{72F05037-5670-4916-9CD9-60F469626086}" srcOrd="0" destOrd="0" presId="urn:microsoft.com/office/officeart/2005/8/layout/radial2"/>
    <dgm:cxn modelId="{0738F075-7BA8-41E6-A331-7923820B7202}" type="presParOf" srcId="{DCDAAC36-12B3-4B95-93AD-56E961912F77}" destId="{054158C1-7EC4-494D-BF5E-DBB13AE7E5E3}" srcOrd="1" destOrd="0" presId="urn:microsoft.com/office/officeart/2005/8/layout/radial2"/>
    <dgm:cxn modelId="{7223ECAA-55D2-4741-954E-7690FDDD577A}" type="presParOf" srcId="{39ECACA0-1FD9-4CC1-8EF6-17139C25D9E9}" destId="{5B2CDEAD-2510-46FF-A72B-E39E9AAE9538}" srcOrd="1" destOrd="0" presId="urn:microsoft.com/office/officeart/2005/8/layout/radial2"/>
    <dgm:cxn modelId="{37FB40B9-E818-4F59-AEFB-C0EA1536C8B3}" type="presParOf" srcId="{39ECACA0-1FD9-4CC1-8EF6-17139C25D9E9}" destId="{7001786F-7127-4942-A376-ECB579C7BA41}" srcOrd="2" destOrd="0" presId="urn:microsoft.com/office/officeart/2005/8/layout/radial2"/>
    <dgm:cxn modelId="{67CB068E-6A3C-4824-B469-D54487AC850B}" type="presParOf" srcId="{7001786F-7127-4942-A376-ECB579C7BA41}" destId="{4AB69BF8-932A-4F05-A4D1-CB0629BC5C6C}" srcOrd="0" destOrd="0" presId="urn:microsoft.com/office/officeart/2005/8/layout/radial2"/>
    <dgm:cxn modelId="{A41B750A-4EA7-4807-9D76-6D83C27226F5}" type="presParOf" srcId="{7001786F-7127-4942-A376-ECB579C7BA41}" destId="{5688A9FE-9310-48D7-9305-DAA38E9C5633}" srcOrd="1" destOrd="0" presId="urn:microsoft.com/office/officeart/2005/8/layout/radial2"/>
    <dgm:cxn modelId="{50DD8439-B65E-442D-A226-B89E59776E14}" type="presParOf" srcId="{39ECACA0-1FD9-4CC1-8EF6-17139C25D9E9}" destId="{A4E162DF-0BEF-44AD-B060-F8A90B49F540}" srcOrd="3" destOrd="0" presId="urn:microsoft.com/office/officeart/2005/8/layout/radial2"/>
    <dgm:cxn modelId="{5F07EC82-F7D2-4167-85BF-D619F7D5D1A5}" type="presParOf" srcId="{39ECACA0-1FD9-4CC1-8EF6-17139C25D9E9}" destId="{644BD980-A8BA-4F28-9463-A0AFB1BCD20A}" srcOrd="4" destOrd="0" presId="urn:microsoft.com/office/officeart/2005/8/layout/radial2"/>
    <dgm:cxn modelId="{1516FE1E-72FB-4628-AA35-E7DB08C699AD}" type="presParOf" srcId="{644BD980-A8BA-4F28-9463-A0AFB1BCD20A}" destId="{9885286E-F409-4B53-BF83-D9414A9BE404}" srcOrd="0" destOrd="0" presId="urn:microsoft.com/office/officeart/2005/8/layout/radial2"/>
    <dgm:cxn modelId="{A0792256-A7C2-47A6-AC28-2C12C45581CB}" type="presParOf" srcId="{644BD980-A8BA-4F28-9463-A0AFB1BCD20A}" destId="{A9113021-0A78-4D65-A191-561772970663}" srcOrd="1" destOrd="0" presId="urn:microsoft.com/office/officeart/2005/8/layout/radial2"/>
    <dgm:cxn modelId="{5A3893E3-CF71-4F7C-874A-019D9B15A514}" type="presParOf" srcId="{39ECACA0-1FD9-4CC1-8EF6-17139C25D9E9}" destId="{699184C8-3C27-45C4-AF31-B7CF2C34C20D}" srcOrd="5" destOrd="0" presId="urn:microsoft.com/office/officeart/2005/8/layout/radial2"/>
    <dgm:cxn modelId="{43C6C2C1-12EF-453A-BA64-6D1E6688E7DD}" type="presParOf" srcId="{39ECACA0-1FD9-4CC1-8EF6-17139C25D9E9}" destId="{0114D18B-C49D-45C8-A032-41D26144AD0D}" srcOrd="6" destOrd="0" presId="urn:microsoft.com/office/officeart/2005/8/layout/radial2"/>
    <dgm:cxn modelId="{E13E997C-6844-4CD8-AF4B-6D6A80B67610}" type="presParOf" srcId="{0114D18B-C49D-45C8-A032-41D26144AD0D}" destId="{5DF9B373-1CEA-41DE-9A69-7A67E463C441}" srcOrd="0" destOrd="0" presId="urn:microsoft.com/office/officeart/2005/8/layout/radial2"/>
    <dgm:cxn modelId="{EF778B04-EEA1-42EC-81DB-C6B5EC7246A9}" type="presParOf" srcId="{0114D18B-C49D-45C8-A032-41D26144AD0D}" destId="{B5812518-20AC-4FB8-A76A-70D3767EF3ED}" srcOrd="1" destOrd="0" presId="urn:microsoft.com/office/officeart/2005/8/layout/radial2"/>
    <dgm:cxn modelId="{932E0463-51E7-4312-B6C6-721E77615D5F}" type="presParOf" srcId="{39ECACA0-1FD9-4CC1-8EF6-17139C25D9E9}" destId="{8A69B510-77B7-46F0-B2AB-0CE207F273AE}" srcOrd="7" destOrd="0" presId="urn:microsoft.com/office/officeart/2005/8/layout/radial2"/>
    <dgm:cxn modelId="{6A956618-8855-4486-8A9B-86D7FD165A20}" type="presParOf" srcId="{39ECACA0-1FD9-4CC1-8EF6-17139C25D9E9}" destId="{AF737F34-9463-4708-B5D2-1DF155C56CB1}" srcOrd="8" destOrd="0" presId="urn:microsoft.com/office/officeart/2005/8/layout/radial2"/>
    <dgm:cxn modelId="{59320775-0102-4027-A53E-D03139081BF9}" type="presParOf" srcId="{AF737F34-9463-4708-B5D2-1DF155C56CB1}" destId="{51536D9A-5D95-4A31-BFA5-AD2653B5CC43}" srcOrd="0" destOrd="0" presId="urn:microsoft.com/office/officeart/2005/8/layout/radial2"/>
    <dgm:cxn modelId="{1C7E196F-EC2C-48A7-B727-AE6B159F23B8}" type="presParOf" srcId="{AF737F34-9463-4708-B5D2-1DF155C56CB1}" destId="{4B84C133-E569-4144-B3F5-AF69057BF02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6B22F2-4805-43E3-8DE8-9AE32E0A762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F6E276E-2413-4727-A321-3293B335BE77}">
      <dgm:prSet phldrT="[Text]"/>
      <dgm:spPr/>
      <dgm:t>
        <a:bodyPr/>
        <a:lstStyle/>
        <a:p>
          <a:r>
            <a:rPr lang="en-GB" dirty="0">
              <a:solidFill>
                <a:srgbClr val="000000"/>
              </a:solidFill>
            </a:rPr>
            <a:t>Reframing contested issues </a:t>
          </a:r>
        </a:p>
      </dgm:t>
    </dgm:pt>
    <dgm:pt modelId="{FF94B7AE-A6C8-4829-9061-B13CCC8F1E81}" type="parTrans" cxnId="{6E0538A5-C06E-4C15-8E37-AF4BC8779611}">
      <dgm:prSet/>
      <dgm:spPr/>
      <dgm:t>
        <a:bodyPr/>
        <a:lstStyle/>
        <a:p>
          <a:endParaRPr lang="en-GB"/>
        </a:p>
      </dgm:t>
    </dgm:pt>
    <dgm:pt modelId="{FAFABFC6-912B-4FD5-8831-B7D9157374D0}" type="sibTrans" cxnId="{6E0538A5-C06E-4C15-8E37-AF4BC8779611}">
      <dgm:prSet/>
      <dgm:spPr/>
      <dgm:t>
        <a:bodyPr/>
        <a:lstStyle/>
        <a:p>
          <a:endParaRPr lang="en-GB"/>
        </a:p>
      </dgm:t>
    </dgm:pt>
    <dgm:pt modelId="{51D80765-AAD2-4D69-A82A-322AD814CFA9}">
      <dgm:prSet phldrT="[Text]"/>
      <dgm:spPr/>
      <dgm:t>
        <a:bodyPr/>
        <a:lstStyle/>
        <a:p>
          <a:r>
            <a:rPr lang="en-GB" dirty="0">
              <a:solidFill>
                <a:srgbClr val="000000"/>
              </a:solidFill>
            </a:rPr>
            <a:t>Extending or shifting mainstream issues</a:t>
          </a:r>
        </a:p>
      </dgm:t>
    </dgm:pt>
    <dgm:pt modelId="{7FF911C4-A410-468E-96E0-F4FF041AF149}" type="parTrans" cxnId="{E002A4FA-F983-4FDB-A991-B76AD4F98340}">
      <dgm:prSet/>
      <dgm:spPr/>
      <dgm:t>
        <a:bodyPr/>
        <a:lstStyle/>
        <a:p>
          <a:endParaRPr lang="en-GB"/>
        </a:p>
      </dgm:t>
    </dgm:pt>
    <dgm:pt modelId="{0132B719-2E66-446D-BCCF-85261FF3DA72}" type="sibTrans" cxnId="{E002A4FA-F983-4FDB-A991-B76AD4F98340}">
      <dgm:prSet/>
      <dgm:spPr/>
      <dgm:t>
        <a:bodyPr/>
        <a:lstStyle/>
        <a:p>
          <a:endParaRPr lang="en-GB"/>
        </a:p>
      </dgm:t>
    </dgm:pt>
    <dgm:pt modelId="{CE263DDD-5037-4754-BCC7-8F01D78445E4}">
      <dgm:prSet/>
      <dgm:spPr/>
      <dgm:t>
        <a:bodyPr/>
        <a:lstStyle/>
        <a:p>
          <a:r>
            <a:rPr lang="en-GB" dirty="0">
              <a:solidFill>
                <a:srgbClr val="000000"/>
              </a:solidFill>
            </a:rPr>
            <a:t>Highlighting neglected issues</a:t>
          </a:r>
        </a:p>
      </dgm:t>
    </dgm:pt>
    <dgm:pt modelId="{B4C86F5A-A241-4005-8C75-B1791F760F34}" type="parTrans" cxnId="{48C122CA-E360-4E02-B156-1CBC0E8328F5}">
      <dgm:prSet/>
      <dgm:spPr/>
      <dgm:t>
        <a:bodyPr/>
        <a:lstStyle/>
        <a:p>
          <a:endParaRPr lang="en-GB"/>
        </a:p>
      </dgm:t>
    </dgm:pt>
    <dgm:pt modelId="{D7623849-50FF-49A2-974E-A96E78779CBC}" type="sibTrans" cxnId="{48C122CA-E360-4E02-B156-1CBC0E8328F5}">
      <dgm:prSet/>
      <dgm:spPr/>
      <dgm:t>
        <a:bodyPr/>
        <a:lstStyle/>
        <a:p>
          <a:endParaRPr lang="en-GB"/>
        </a:p>
      </dgm:t>
    </dgm:pt>
    <dgm:pt modelId="{AB583F48-2922-4CC8-B0A6-00B45FF5F33D}">
      <dgm:prSet phldrT="[Text]" phldr="1"/>
      <dgm:spPr/>
      <dgm:t>
        <a:bodyPr/>
        <a:lstStyle/>
        <a:p>
          <a:endParaRPr lang="en-GB" dirty="0"/>
        </a:p>
      </dgm:t>
    </dgm:pt>
    <dgm:pt modelId="{4B37CA14-F3C4-40BE-B7B3-5B6BC6EB2415}" type="parTrans" cxnId="{7ECD27E9-CF8B-4F9E-8E6E-349C8427D9AE}">
      <dgm:prSet/>
      <dgm:spPr/>
      <dgm:t>
        <a:bodyPr/>
        <a:lstStyle/>
        <a:p>
          <a:endParaRPr lang="en-GB"/>
        </a:p>
      </dgm:t>
    </dgm:pt>
    <dgm:pt modelId="{F1DF5F82-2F16-44F6-9A99-BAB3FACBA4F2}" type="sibTrans" cxnId="{7ECD27E9-CF8B-4F9E-8E6E-349C8427D9AE}">
      <dgm:prSet/>
      <dgm:spPr/>
      <dgm:t>
        <a:bodyPr/>
        <a:lstStyle/>
        <a:p>
          <a:endParaRPr lang="en-GB"/>
        </a:p>
      </dgm:t>
    </dgm:pt>
    <dgm:pt modelId="{A4BC2F72-1CFF-444F-A8E1-3466D8324494}">
      <dgm:prSet/>
      <dgm:spPr/>
      <dgm:t>
        <a:bodyPr/>
        <a:lstStyle/>
        <a:p>
          <a:r>
            <a:rPr lang="en-GB" dirty="0">
              <a:solidFill>
                <a:srgbClr val="000000"/>
              </a:solidFill>
            </a:rPr>
            <a:t>Creating public discussions of congested and neglected issues</a:t>
          </a:r>
        </a:p>
      </dgm:t>
    </dgm:pt>
    <dgm:pt modelId="{A164CAF9-899E-4679-B11D-86F4DD49F778}" type="parTrans" cxnId="{6C678AB5-211B-4D32-BF58-0828D4B21047}">
      <dgm:prSet/>
      <dgm:spPr/>
      <dgm:t>
        <a:bodyPr/>
        <a:lstStyle/>
        <a:p>
          <a:endParaRPr lang="en-GB"/>
        </a:p>
      </dgm:t>
    </dgm:pt>
    <dgm:pt modelId="{B0DCC544-64D9-4ECE-9884-52098E1804CB}" type="sibTrans" cxnId="{6C678AB5-211B-4D32-BF58-0828D4B21047}">
      <dgm:prSet/>
      <dgm:spPr/>
      <dgm:t>
        <a:bodyPr/>
        <a:lstStyle/>
        <a:p>
          <a:endParaRPr lang="en-GB"/>
        </a:p>
      </dgm:t>
    </dgm:pt>
    <dgm:pt modelId="{51367C63-BC59-4645-9ED5-D7A2D0A5FA26}" type="pres">
      <dgm:prSet presAssocID="{E16B22F2-4805-43E3-8DE8-9AE32E0A762B}" presName="matrix" presStyleCnt="0">
        <dgm:presLayoutVars>
          <dgm:chMax val="1"/>
          <dgm:dir/>
          <dgm:resizeHandles val="exact"/>
        </dgm:presLayoutVars>
      </dgm:prSet>
      <dgm:spPr/>
    </dgm:pt>
    <dgm:pt modelId="{AAD2FA61-6702-46E6-90B0-AB051A86C3E5}" type="pres">
      <dgm:prSet presAssocID="{E16B22F2-4805-43E3-8DE8-9AE32E0A762B}" presName="diamond" presStyleLbl="bgShp" presStyleIdx="0" presStyleCnt="1"/>
      <dgm:spPr/>
    </dgm:pt>
    <dgm:pt modelId="{FD788647-109C-4539-9F28-69EFC9BC1513}" type="pres">
      <dgm:prSet presAssocID="{E16B22F2-4805-43E3-8DE8-9AE32E0A762B}" presName="quad1" presStyleLbl="node1" presStyleIdx="0" presStyleCnt="4">
        <dgm:presLayoutVars>
          <dgm:chMax val="0"/>
          <dgm:chPref val="0"/>
          <dgm:bulletEnabled val="1"/>
        </dgm:presLayoutVars>
      </dgm:prSet>
      <dgm:spPr/>
    </dgm:pt>
    <dgm:pt modelId="{52A74EA0-337B-4DE4-9595-30AEB04F7B23}" type="pres">
      <dgm:prSet presAssocID="{E16B22F2-4805-43E3-8DE8-9AE32E0A762B}" presName="quad2" presStyleLbl="node1" presStyleIdx="1" presStyleCnt="4">
        <dgm:presLayoutVars>
          <dgm:chMax val="0"/>
          <dgm:chPref val="0"/>
          <dgm:bulletEnabled val="1"/>
        </dgm:presLayoutVars>
      </dgm:prSet>
      <dgm:spPr/>
    </dgm:pt>
    <dgm:pt modelId="{092C7A96-586B-44C2-8572-C9312642B38B}" type="pres">
      <dgm:prSet presAssocID="{E16B22F2-4805-43E3-8DE8-9AE32E0A762B}" presName="quad3" presStyleLbl="node1" presStyleIdx="2" presStyleCnt="4">
        <dgm:presLayoutVars>
          <dgm:chMax val="0"/>
          <dgm:chPref val="0"/>
          <dgm:bulletEnabled val="1"/>
        </dgm:presLayoutVars>
      </dgm:prSet>
      <dgm:spPr/>
    </dgm:pt>
    <dgm:pt modelId="{4BD5A956-948F-487D-9E6C-F1E1C68420C9}" type="pres">
      <dgm:prSet presAssocID="{E16B22F2-4805-43E3-8DE8-9AE32E0A762B}" presName="quad4" presStyleLbl="node1" presStyleIdx="3" presStyleCnt="4">
        <dgm:presLayoutVars>
          <dgm:chMax val="0"/>
          <dgm:chPref val="0"/>
          <dgm:bulletEnabled val="1"/>
        </dgm:presLayoutVars>
      </dgm:prSet>
      <dgm:spPr/>
    </dgm:pt>
  </dgm:ptLst>
  <dgm:cxnLst>
    <dgm:cxn modelId="{EF44A9E2-99D4-4A0C-BB57-3A74DF4EB584}" type="presOf" srcId="{A4BC2F72-1CFF-444F-A8E1-3466D8324494}" destId="{52A74EA0-337B-4DE4-9595-30AEB04F7B23}" srcOrd="0" destOrd="0" presId="urn:microsoft.com/office/officeart/2005/8/layout/matrix3"/>
    <dgm:cxn modelId="{48C122CA-E360-4E02-B156-1CBC0E8328F5}" srcId="{E16B22F2-4805-43E3-8DE8-9AE32E0A762B}" destId="{CE263DDD-5037-4754-BCC7-8F01D78445E4}" srcOrd="3" destOrd="0" parTransId="{B4C86F5A-A241-4005-8C75-B1791F760F34}" sibTransId="{D7623849-50FF-49A2-974E-A96E78779CBC}"/>
    <dgm:cxn modelId="{6E0538A5-C06E-4C15-8E37-AF4BC8779611}" srcId="{E16B22F2-4805-43E3-8DE8-9AE32E0A762B}" destId="{5F6E276E-2413-4727-A321-3293B335BE77}" srcOrd="0" destOrd="0" parTransId="{FF94B7AE-A6C8-4829-9061-B13CCC8F1E81}" sibTransId="{FAFABFC6-912B-4FD5-8831-B7D9157374D0}"/>
    <dgm:cxn modelId="{CA8E3B14-799A-42C4-AC07-3366C2FA4CB9}" type="presOf" srcId="{CE263DDD-5037-4754-BCC7-8F01D78445E4}" destId="{4BD5A956-948F-487D-9E6C-F1E1C68420C9}" srcOrd="0" destOrd="0" presId="urn:microsoft.com/office/officeart/2005/8/layout/matrix3"/>
    <dgm:cxn modelId="{E002A4FA-F983-4FDB-A991-B76AD4F98340}" srcId="{E16B22F2-4805-43E3-8DE8-9AE32E0A762B}" destId="{51D80765-AAD2-4D69-A82A-322AD814CFA9}" srcOrd="2" destOrd="0" parTransId="{7FF911C4-A410-468E-96E0-F4FF041AF149}" sibTransId="{0132B719-2E66-446D-BCCF-85261FF3DA72}"/>
    <dgm:cxn modelId="{C383E909-9939-4B78-A5F1-D473B9B82EDA}" type="presOf" srcId="{5F6E276E-2413-4727-A321-3293B335BE77}" destId="{FD788647-109C-4539-9F28-69EFC9BC1513}" srcOrd="0" destOrd="0" presId="urn:microsoft.com/office/officeart/2005/8/layout/matrix3"/>
    <dgm:cxn modelId="{6F98FD11-B3E1-4EAA-81AA-1F3688E1B609}" type="presOf" srcId="{E16B22F2-4805-43E3-8DE8-9AE32E0A762B}" destId="{51367C63-BC59-4645-9ED5-D7A2D0A5FA26}" srcOrd="0" destOrd="0" presId="urn:microsoft.com/office/officeart/2005/8/layout/matrix3"/>
    <dgm:cxn modelId="{6C678AB5-211B-4D32-BF58-0828D4B21047}" srcId="{E16B22F2-4805-43E3-8DE8-9AE32E0A762B}" destId="{A4BC2F72-1CFF-444F-A8E1-3466D8324494}" srcOrd="1" destOrd="0" parTransId="{A164CAF9-899E-4679-B11D-86F4DD49F778}" sibTransId="{B0DCC544-64D9-4ECE-9884-52098E1804CB}"/>
    <dgm:cxn modelId="{36FD23A2-5FF2-4FAE-8690-C71FA694E387}" type="presOf" srcId="{51D80765-AAD2-4D69-A82A-322AD814CFA9}" destId="{092C7A96-586B-44C2-8572-C9312642B38B}" srcOrd="0" destOrd="0" presId="urn:microsoft.com/office/officeart/2005/8/layout/matrix3"/>
    <dgm:cxn modelId="{7ECD27E9-CF8B-4F9E-8E6E-349C8427D9AE}" srcId="{E16B22F2-4805-43E3-8DE8-9AE32E0A762B}" destId="{AB583F48-2922-4CC8-B0A6-00B45FF5F33D}" srcOrd="4" destOrd="0" parTransId="{4B37CA14-F3C4-40BE-B7B3-5B6BC6EB2415}" sibTransId="{F1DF5F82-2F16-44F6-9A99-BAB3FACBA4F2}"/>
    <dgm:cxn modelId="{84999880-B98D-4C9C-85D4-209B0A4FEE91}" type="presParOf" srcId="{51367C63-BC59-4645-9ED5-D7A2D0A5FA26}" destId="{AAD2FA61-6702-46E6-90B0-AB051A86C3E5}" srcOrd="0" destOrd="0" presId="urn:microsoft.com/office/officeart/2005/8/layout/matrix3"/>
    <dgm:cxn modelId="{14BE2730-76ED-410E-A12D-378A07D04E43}" type="presParOf" srcId="{51367C63-BC59-4645-9ED5-D7A2D0A5FA26}" destId="{FD788647-109C-4539-9F28-69EFC9BC1513}" srcOrd="1" destOrd="0" presId="urn:microsoft.com/office/officeart/2005/8/layout/matrix3"/>
    <dgm:cxn modelId="{187EFA34-47FA-4943-99AB-E06BAAAD3F23}" type="presParOf" srcId="{51367C63-BC59-4645-9ED5-D7A2D0A5FA26}" destId="{52A74EA0-337B-4DE4-9595-30AEB04F7B23}" srcOrd="2" destOrd="0" presId="urn:microsoft.com/office/officeart/2005/8/layout/matrix3"/>
    <dgm:cxn modelId="{881B2B95-7AD7-4120-8B07-3453CE1E3D21}" type="presParOf" srcId="{51367C63-BC59-4645-9ED5-D7A2D0A5FA26}" destId="{092C7A96-586B-44C2-8572-C9312642B38B}" srcOrd="3" destOrd="0" presId="urn:microsoft.com/office/officeart/2005/8/layout/matrix3"/>
    <dgm:cxn modelId="{D2F35201-01D0-4B12-8153-EB8F205B1CA2}" type="presParOf" srcId="{51367C63-BC59-4645-9ED5-D7A2D0A5FA26}" destId="{4BD5A956-948F-487D-9E6C-F1E1C68420C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F515AF-419C-4042-B4BF-2D25AECCD491}"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AD51C0FE-A9DC-4253-9703-CD784B1BE218}">
      <dgm:prSet phldrT="[Text]"/>
      <dgm:spPr>
        <a:solidFill>
          <a:srgbClr val="790033"/>
        </a:solidFill>
        <a:effectLst>
          <a:outerShdw blurRad="50800" dist="38100" dir="2700000" algn="tl" rotWithShape="0">
            <a:prstClr val="black">
              <a:alpha val="40000"/>
            </a:prstClr>
          </a:outerShdw>
        </a:effectLst>
      </dgm:spPr>
      <dgm:t>
        <a:bodyPr/>
        <a:lstStyle/>
        <a:p>
          <a:endParaRPr lang="en-GB" dirty="0"/>
        </a:p>
      </dgm:t>
    </dgm:pt>
    <dgm:pt modelId="{B2300E69-8EE5-4612-8546-1138DEF97A3F}" type="parTrans" cxnId="{1428B04B-3865-476A-AC5D-AF7E0BB77E37}">
      <dgm:prSet/>
      <dgm:spPr/>
      <dgm:t>
        <a:bodyPr/>
        <a:lstStyle/>
        <a:p>
          <a:endParaRPr lang="en-GB"/>
        </a:p>
      </dgm:t>
    </dgm:pt>
    <dgm:pt modelId="{5DC5D7E6-8463-420E-86AC-8CB40FBD2B2A}" type="sibTrans" cxnId="{1428B04B-3865-476A-AC5D-AF7E0BB77E37}">
      <dgm:prSet/>
      <dgm:spPr/>
      <dgm:t>
        <a:bodyPr/>
        <a:lstStyle/>
        <a:p>
          <a:endParaRPr lang="en-GB"/>
        </a:p>
      </dgm:t>
    </dgm:pt>
    <dgm:pt modelId="{074167D7-333E-4F34-889A-C4EDE60F371B}" type="pres">
      <dgm:prSet presAssocID="{95F515AF-419C-4042-B4BF-2D25AECCD491}" presName="diagram" presStyleCnt="0">
        <dgm:presLayoutVars>
          <dgm:dir/>
          <dgm:resizeHandles val="exact"/>
        </dgm:presLayoutVars>
      </dgm:prSet>
      <dgm:spPr/>
    </dgm:pt>
    <dgm:pt modelId="{E5CFE34F-98FE-4186-8C0F-C957ECF27DD4}" type="pres">
      <dgm:prSet presAssocID="{AD51C0FE-A9DC-4253-9703-CD784B1BE218}" presName="arrow" presStyleLbl="node1" presStyleIdx="0" presStyleCnt="1" custScaleX="44461" custScaleY="42395" custRadScaleRad="107752" custRadScaleInc="334">
        <dgm:presLayoutVars>
          <dgm:bulletEnabled val="1"/>
        </dgm:presLayoutVars>
      </dgm:prSet>
      <dgm:spPr>
        <a:prstGeom prst="upArrow">
          <a:avLst/>
        </a:prstGeom>
      </dgm:spPr>
    </dgm:pt>
  </dgm:ptLst>
  <dgm:cxnLst>
    <dgm:cxn modelId="{9D4A920F-F3AE-47F2-A231-61F61CBEC960}" type="presOf" srcId="{AD51C0FE-A9DC-4253-9703-CD784B1BE218}" destId="{E5CFE34F-98FE-4186-8C0F-C957ECF27DD4}" srcOrd="0" destOrd="0" presId="urn:microsoft.com/office/officeart/2005/8/layout/arrow5"/>
    <dgm:cxn modelId="{1EF401B4-265C-4C58-B4C9-EA17D4637B38}" type="presOf" srcId="{95F515AF-419C-4042-B4BF-2D25AECCD491}" destId="{074167D7-333E-4F34-889A-C4EDE60F371B}" srcOrd="0" destOrd="0" presId="urn:microsoft.com/office/officeart/2005/8/layout/arrow5"/>
    <dgm:cxn modelId="{1428B04B-3865-476A-AC5D-AF7E0BB77E37}" srcId="{95F515AF-419C-4042-B4BF-2D25AECCD491}" destId="{AD51C0FE-A9DC-4253-9703-CD784B1BE218}" srcOrd="0" destOrd="0" parTransId="{B2300E69-8EE5-4612-8546-1138DEF97A3F}" sibTransId="{5DC5D7E6-8463-420E-86AC-8CB40FBD2B2A}"/>
    <dgm:cxn modelId="{0D9A1499-A3A7-42CC-869C-084F5CD009BC}" type="presParOf" srcId="{074167D7-333E-4F34-889A-C4EDE60F371B}" destId="{E5CFE34F-98FE-4186-8C0F-C957ECF27DD4}"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514652-1C7D-4558-B9F5-0F126C54C5F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5F350A4D-AC89-467A-84C1-AA31E93FA87E}">
      <dgm:prSet phldrT="[Text]"/>
      <dgm:spPr>
        <a:solidFill>
          <a:srgbClr val="790033"/>
        </a:solidFill>
        <a:effectLst>
          <a:outerShdw blurRad="50800" dist="38100" dir="2700000" algn="tl" rotWithShape="0">
            <a:prstClr val="black">
              <a:alpha val="40000"/>
            </a:prstClr>
          </a:outerShdw>
        </a:effectLst>
      </dgm:spPr>
      <dgm:t>
        <a:bodyPr/>
        <a:lstStyle/>
        <a:p>
          <a:r>
            <a:rPr lang="en-GB" dirty="0"/>
            <a:t>Attitudes to sex and sexual rights</a:t>
          </a:r>
        </a:p>
      </dgm:t>
    </dgm:pt>
    <dgm:pt modelId="{4FC08D49-9ED3-41B1-8F09-D9EE8C66F80C}" type="parTrans" cxnId="{6C152B91-0399-4BE8-B862-8665141A2BAE}">
      <dgm:prSet/>
      <dgm:spPr>
        <a:ln w="127000" cmpd="sng">
          <a:solidFill>
            <a:srgbClr val="DC002E"/>
          </a:solidFill>
          <a:tailEnd type="triangle"/>
        </a:ln>
      </dgm:spPr>
      <dgm:t>
        <a:bodyPr/>
        <a:lstStyle/>
        <a:p>
          <a:endParaRPr lang="en-GB"/>
        </a:p>
      </dgm:t>
    </dgm:pt>
    <dgm:pt modelId="{B12B11C4-048F-4FD8-82F7-414C96D50626}" type="sibTrans" cxnId="{6C152B91-0399-4BE8-B862-8665141A2BAE}">
      <dgm:prSet/>
      <dgm:spPr/>
      <dgm:t>
        <a:bodyPr/>
        <a:lstStyle/>
        <a:p>
          <a:endParaRPr lang="en-GB"/>
        </a:p>
      </dgm:t>
    </dgm:pt>
    <dgm:pt modelId="{ADCFCA3F-6AB5-441F-9B2B-694E28EC882B}" type="pres">
      <dgm:prSet presAssocID="{84514652-1C7D-4558-B9F5-0F126C54C5F8}" presName="composite" presStyleCnt="0">
        <dgm:presLayoutVars>
          <dgm:chMax val="5"/>
          <dgm:dir/>
          <dgm:animLvl val="ctr"/>
          <dgm:resizeHandles val="exact"/>
        </dgm:presLayoutVars>
      </dgm:prSet>
      <dgm:spPr/>
    </dgm:pt>
    <dgm:pt modelId="{39ECACA0-1FD9-4CC1-8EF6-17139C25D9E9}" type="pres">
      <dgm:prSet presAssocID="{84514652-1C7D-4558-B9F5-0F126C54C5F8}" presName="cycle" presStyleCnt="0"/>
      <dgm:spPr/>
    </dgm:pt>
    <dgm:pt modelId="{DCDAAC36-12B3-4B95-93AD-56E961912F77}" type="pres">
      <dgm:prSet presAssocID="{84514652-1C7D-4558-B9F5-0F126C54C5F8}" presName="centerShape" presStyleCnt="0"/>
      <dgm:spPr/>
    </dgm:pt>
    <dgm:pt modelId="{72F05037-5670-4916-9CD9-60F469626086}" type="pres">
      <dgm:prSet presAssocID="{84514652-1C7D-4558-B9F5-0F126C54C5F8}" presName="connSite" presStyleLbl="node1" presStyleIdx="0" presStyleCnt="2"/>
      <dgm:spPr/>
    </dgm:pt>
    <dgm:pt modelId="{054158C1-7EC4-494D-BF5E-DBB13AE7E5E3}" type="pres">
      <dgm:prSet presAssocID="{84514652-1C7D-4558-B9F5-0F126C54C5F8}" presName="visible" presStyleLbl="node1" presStyleIdx="0" presStyleCnt="2" custScaleX="120934" custScaleY="122674" custLinFactNeighborX="13521" custLinFactNeighborY="45399"/>
      <dgm:spPr>
        <a:solidFill>
          <a:srgbClr val="790033"/>
        </a:solidFill>
        <a:effectLst>
          <a:outerShdw blurRad="50800" dist="38100" dir="2700000" algn="tl" rotWithShape="0">
            <a:prstClr val="black">
              <a:alpha val="40000"/>
            </a:prstClr>
          </a:outerShdw>
        </a:effectLst>
      </dgm:spPr>
    </dgm:pt>
    <dgm:pt modelId="{5B2CDEAD-2510-46FF-A72B-E39E9AAE9538}" type="pres">
      <dgm:prSet presAssocID="{4FC08D49-9ED3-41B1-8F09-D9EE8C66F80C}" presName="Name25" presStyleLbl="parChTrans1D1" presStyleIdx="0" presStyleCnt="1"/>
      <dgm:spPr/>
    </dgm:pt>
    <dgm:pt modelId="{7001786F-7127-4942-A376-ECB579C7BA41}" type="pres">
      <dgm:prSet presAssocID="{5F350A4D-AC89-467A-84C1-AA31E93FA87E}" presName="node" presStyleCnt="0"/>
      <dgm:spPr/>
    </dgm:pt>
    <dgm:pt modelId="{4AB69BF8-932A-4F05-A4D1-CB0629BC5C6C}" type="pres">
      <dgm:prSet presAssocID="{5F350A4D-AC89-467A-84C1-AA31E93FA87E}" presName="parentNode" presStyleLbl="node1" presStyleIdx="1" presStyleCnt="2" custScaleX="137792" custScaleY="139348" custLinFactNeighborX="19086" custLinFactNeighborY="-95460">
        <dgm:presLayoutVars>
          <dgm:chMax val="1"/>
          <dgm:bulletEnabled val="1"/>
        </dgm:presLayoutVars>
      </dgm:prSet>
      <dgm:spPr/>
    </dgm:pt>
    <dgm:pt modelId="{5688A9FE-9310-48D7-9305-DAA38E9C5633}" type="pres">
      <dgm:prSet presAssocID="{5F350A4D-AC89-467A-84C1-AA31E93FA87E}" presName="childNode" presStyleLbl="revTx" presStyleIdx="0" presStyleCnt="0">
        <dgm:presLayoutVars>
          <dgm:bulletEnabled val="1"/>
        </dgm:presLayoutVars>
      </dgm:prSet>
      <dgm:spPr/>
    </dgm:pt>
  </dgm:ptLst>
  <dgm:cxnLst>
    <dgm:cxn modelId="{6C152B91-0399-4BE8-B862-8665141A2BAE}" srcId="{84514652-1C7D-4558-B9F5-0F126C54C5F8}" destId="{5F350A4D-AC89-467A-84C1-AA31E93FA87E}" srcOrd="0" destOrd="0" parTransId="{4FC08D49-9ED3-41B1-8F09-D9EE8C66F80C}" sibTransId="{B12B11C4-048F-4FD8-82F7-414C96D50626}"/>
    <dgm:cxn modelId="{87B327FA-58C5-4AA1-842E-437BE1A6F1AB}" type="presOf" srcId="{5F350A4D-AC89-467A-84C1-AA31E93FA87E}" destId="{4AB69BF8-932A-4F05-A4D1-CB0629BC5C6C}" srcOrd="0" destOrd="0" presId="urn:microsoft.com/office/officeart/2005/8/layout/radial2"/>
    <dgm:cxn modelId="{8E97115C-8839-4250-B711-3108156720E6}" type="presOf" srcId="{84514652-1C7D-4558-B9F5-0F126C54C5F8}" destId="{ADCFCA3F-6AB5-441F-9B2B-694E28EC882B}" srcOrd="0" destOrd="0" presId="urn:microsoft.com/office/officeart/2005/8/layout/radial2"/>
    <dgm:cxn modelId="{9FF9C09E-CBE9-441B-8EA1-8EE38B6B432F}" type="presOf" srcId="{4FC08D49-9ED3-41B1-8F09-D9EE8C66F80C}" destId="{5B2CDEAD-2510-46FF-A72B-E39E9AAE9538}" srcOrd="0" destOrd="0" presId="urn:microsoft.com/office/officeart/2005/8/layout/radial2"/>
    <dgm:cxn modelId="{F7608C9D-53D0-4442-9D06-093AD89EB4D8}" type="presParOf" srcId="{ADCFCA3F-6AB5-441F-9B2B-694E28EC882B}" destId="{39ECACA0-1FD9-4CC1-8EF6-17139C25D9E9}" srcOrd="0" destOrd="0" presId="urn:microsoft.com/office/officeart/2005/8/layout/radial2"/>
    <dgm:cxn modelId="{58B053A8-95C3-468B-8469-7E2C43E76EEB}" type="presParOf" srcId="{39ECACA0-1FD9-4CC1-8EF6-17139C25D9E9}" destId="{DCDAAC36-12B3-4B95-93AD-56E961912F77}" srcOrd="0" destOrd="0" presId="urn:microsoft.com/office/officeart/2005/8/layout/radial2"/>
    <dgm:cxn modelId="{BC6F8F86-BFB5-4716-975F-53B01DF147D5}" type="presParOf" srcId="{DCDAAC36-12B3-4B95-93AD-56E961912F77}" destId="{72F05037-5670-4916-9CD9-60F469626086}" srcOrd="0" destOrd="0" presId="urn:microsoft.com/office/officeart/2005/8/layout/radial2"/>
    <dgm:cxn modelId="{8E9AF5B8-F528-4D95-AAB2-F9156CFB8FE7}" type="presParOf" srcId="{DCDAAC36-12B3-4B95-93AD-56E961912F77}" destId="{054158C1-7EC4-494D-BF5E-DBB13AE7E5E3}" srcOrd="1" destOrd="0" presId="urn:microsoft.com/office/officeart/2005/8/layout/radial2"/>
    <dgm:cxn modelId="{1BD89D90-D0FA-421F-B348-2394DD1C7726}" type="presParOf" srcId="{39ECACA0-1FD9-4CC1-8EF6-17139C25D9E9}" destId="{5B2CDEAD-2510-46FF-A72B-E39E9AAE9538}" srcOrd="1" destOrd="0" presId="urn:microsoft.com/office/officeart/2005/8/layout/radial2"/>
    <dgm:cxn modelId="{065A2EE2-2DAE-4A4A-839A-3DBB6BE390A6}" type="presParOf" srcId="{39ECACA0-1FD9-4CC1-8EF6-17139C25D9E9}" destId="{7001786F-7127-4942-A376-ECB579C7BA41}" srcOrd="2" destOrd="0" presId="urn:microsoft.com/office/officeart/2005/8/layout/radial2"/>
    <dgm:cxn modelId="{CB43BC69-E8AD-401B-AB29-03BAD4C6B230}" type="presParOf" srcId="{7001786F-7127-4942-A376-ECB579C7BA41}" destId="{4AB69BF8-932A-4F05-A4D1-CB0629BC5C6C}" srcOrd="0" destOrd="0" presId="urn:microsoft.com/office/officeart/2005/8/layout/radial2"/>
    <dgm:cxn modelId="{73C00992-247E-4708-B0B6-8CC6CF7A1325}" type="presParOf" srcId="{7001786F-7127-4942-A376-ECB579C7BA41}" destId="{5688A9FE-9310-48D7-9305-DAA38E9C563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F515AF-419C-4042-B4BF-2D25AECCD491}"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7CA9ECCD-F740-4CF0-806C-AC72BF6548AD}">
      <dgm:prSet phldrT="[Text]"/>
      <dgm:spPr>
        <a:solidFill>
          <a:srgbClr val="790033"/>
        </a:solidFill>
        <a:effectLst>
          <a:outerShdw blurRad="50800" dist="38100" dir="2700000" algn="tl" rotWithShape="0">
            <a:prstClr val="black">
              <a:alpha val="40000"/>
            </a:prstClr>
          </a:outerShdw>
        </a:effectLst>
      </dgm:spPr>
      <dgm:t>
        <a:bodyPr/>
        <a:lstStyle/>
        <a:p>
          <a:endParaRPr lang="en-GB" dirty="0"/>
        </a:p>
      </dgm:t>
    </dgm:pt>
    <dgm:pt modelId="{88D997CA-7644-46A4-BAF1-F7227BAAA64F}" type="parTrans" cxnId="{C8F64C5B-80C9-4FC8-90C5-498172AB1B77}">
      <dgm:prSet/>
      <dgm:spPr/>
      <dgm:t>
        <a:bodyPr/>
        <a:lstStyle/>
        <a:p>
          <a:endParaRPr lang="en-GB"/>
        </a:p>
      </dgm:t>
    </dgm:pt>
    <dgm:pt modelId="{E14D75D5-01C0-40E7-BD12-ED74ABFCF949}" type="sibTrans" cxnId="{C8F64C5B-80C9-4FC8-90C5-498172AB1B77}">
      <dgm:prSet/>
      <dgm:spPr/>
      <dgm:t>
        <a:bodyPr/>
        <a:lstStyle/>
        <a:p>
          <a:endParaRPr lang="en-GB"/>
        </a:p>
      </dgm:t>
    </dgm:pt>
    <dgm:pt modelId="{AD51C0FE-A9DC-4253-9703-CD784B1BE218}">
      <dgm:prSet phldrT="[Text]"/>
      <dgm:spPr>
        <a:solidFill>
          <a:srgbClr val="790033"/>
        </a:solidFill>
        <a:effectLst>
          <a:outerShdw blurRad="50800" dist="38100" dir="2700000" algn="tl" rotWithShape="0">
            <a:prstClr val="black">
              <a:alpha val="40000"/>
            </a:prstClr>
          </a:outerShdw>
        </a:effectLst>
      </dgm:spPr>
      <dgm:t>
        <a:bodyPr/>
        <a:lstStyle/>
        <a:p>
          <a:endParaRPr lang="en-GB" dirty="0"/>
        </a:p>
      </dgm:t>
    </dgm:pt>
    <dgm:pt modelId="{B2300E69-8EE5-4612-8546-1138DEF97A3F}" type="parTrans" cxnId="{1428B04B-3865-476A-AC5D-AF7E0BB77E37}">
      <dgm:prSet/>
      <dgm:spPr/>
      <dgm:t>
        <a:bodyPr/>
        <a:lstStyle/>
        <a:p>
          <a:endParaRPr lang="en-GB"/>
        </a:p>
      </dgm:t>
    </dgm:pt>
    <dgm:pt modelId="{5DC5D7E6-8463-420E-86AC-8CB40FBD2B2A}" type="sibTrans" cxnId="{1428B04B-3865-476A-AC5D-AF7E0BB77E37}">
      <dgm:prSet/>
      <dgm:spPr/>
      <dgm:t>
        <a:bodyPr/>
        <a:lstStyle/>
        <a:p>
          <a:endParaRPr lang="en-GB"/>
        </a:p>
      </dgm:t>
    </dgm:pt>
    <dgm:pt modelId="{074167D7-333E-4F34-889A-C4EDE60F371B}" type="pres">
      <dgm:prSet presAssocID="{95F515AF-419C-4042-B4BF-2D25AECCD491}" presName="diagram" presStyleCnt="0">
        <dgm:presLayoutVars>
          <dgm:dir/>
          <dgm:resizeHandles val="exact"/>
        </dgm:presLayoutVars>
      </dgm:prSet>
      <dgm:spPr/>
    </dgm:pt>
    <dgm:pt modelId="{B770B9DB-C905-4710-89F8-F9260BE9C213}" type="pres">
      <dgm:prSet presAssocID="{7CA9ECCD-F740-4CF0-806C-AC72BF6548AD}" presName="arrow" presStyleLbl="node1" presStyleIdx="0" presStyleCnt="2" custScaleX="72563" custScaleY="68209" custRadScaleRad="125795" custRadScaleInc="-62237">
        <dgm:presLayoutVars>
          <dgm:bulletEnabled val="1"/>
        </dgm:presLayoutVars>
      </dgm:prSet>
      <dgm:spPr/>
    </dgm:pt>
    <dgm:pt modelId="{E5CFE34F-98FE-4186-8C0F-C957ECF27DD4}" type="pres">
      <dgm:prSet presAssocID="{AD51C0FE-A9DC-4253-9703-CD784B1BE218}" presName="arrow" presStyleLbl="node1" presStyleIdx="1" presStyleCnt="2" custScaleX="71697" custScaleY="68208" custRadScaleRad="206081" custRadScaleInc="-66242">
        <dgm:presLayoutVars>
          <dgm:bulletEnabled val="1"/>
        </dgm:presLayoutVars>
      </dgm:prSet>
      <dgm:spPr>
        <a:prstGeom prst="leftArrow">
          <a:avLst/>
        </a:prstGeom>
      </dgm:spPr>
    </dgm:pt>
  </dgm:ptLst>
  <dgm:cxnLst>
    <dgm:cxn modelId="{C9B0FA01-8BF5-412B-A7C6-33F69B3CE111}" type="presOf" srcId="{7CA9ECCD-F740-4CF0-806C-AC72BF6548AD}" destId="{B770B9DB-C905-4710-89F8-F9260BE9C213}" srcOrd="0" destOrd="0" presId="urn:microsoft.com/office/officeart/2005/8/layout/arrow5"/>
    <dgm:cxn modelId="{0B78E68A-CCB3-4E00-8776-35119074CEC9}" type="presOf" srcId="{95F515AF-419C-4042-B4BF-2D25AECCD491}" destId="{074167D7-333E-4F34-889A-C4EDE60F371B}" srcOrd="0" destOrd="0" presId="urn:microsoft.com/office/officeart/2005/8/layout/arrow5"/>
    <dgm:cxn modelId="{719B3B69-564B-4925-9176-CC247406DF80}" type="presOf" srcId="{AD51C0FE-A9DC-4253-9703-CD784B1BE218}" destId="{E5CFE34F-98FE-4186-8C0F-C957ECF27DD4}" srcOrd="0" destOrd="0" presId="urn:microsoft.com/office/officeart/2005/8/layout/arrow5"/>
    <dgm:cxn modelId="{C8F64C5B-80C9-4FC8-90C5-498172AB1B77}" srcId="{95F515AF-419C-4042-B4BF-2D25AECCD491}" destId="{7CA9ECCD-F740-4CF0-806C-AC72BF6548AD}" srcOrd="0" destOrd="0" parTransId="{88D997CA-7644-46A4-BAF1-F7227BAAA64F}" sibTransId="{E14D75D5-01C0-40E7-BD12-ED74ABFCF949}"/>
    <dgm:cxn modelId="{1428B04B-3865-476A-AC5D-AF7E0BB77E37}" srcId="{95F515AF-419C-4042-B4BF-2D25AECCD491}" destId="{AD51C0FE-A9DC-4253-9703-CD784B1BE218}" srcOrd="1" destOrd="0" parTransId="{B2300E69-8EE5-4612-8546-1138DEF97A3F}" sibTransId="{5DC5D7E6-8463-420E-86AC-8CB40FBD2B2A}"/>
    <dgm:cxn modelId="{3F246E6D-56B1-4503-9258-72244395BCD9}" type="presParOf" srcId="{074167D7-333E-4F34-889A-C4EDE60F371B}" destId="{B770B9DB-C905-4710-89F8-F9260BE9C213}" srcOrd="0" destOrd="0" presId="urn:microsoft.com/office/officeart/2005/8/layout/arrow5"/>
    <dgm:cxn modelId="{DB3945EF-121A-4034-9854-8E52D3A13D80}" type="presParOf" srcId="{074167D7-333E-4F34-889A-C4EDE60F371B}" destId="{E5CFE34F-98FE-4186-8C0F-C957ECF27DD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90B526-1EBE-4114-B636-BD8866365C4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18A9585F-A968-4BFE-B760-3091175A97B5}">
      <dgm:prSet phldrT="[Text]" custT="1"/>
      <dgm:spPr/>
      <dgm:t>
        <a:bodyPr/>
        <a:lstStyle/>
        <a:p>
          <a:r>
            <a:rPr lang="en-GB" sz="2000" dirty="0"/>
            <a:t>Methods – trends and receptivity</a:t>
          </a:r>
        </a:p>
      </dgm:t>
    </dgm:pt>
    <dgm:pt modelId="{F41B0C10-A08D-484C-974C-F4D15F5701B4}" type="parTrans" cxnId="{EB55541E-D6E4-4F19-953E-10D8D2876BC3}">
      <dgm:prSet/>
      <dgm:spPr/>
      <dgm:t>
        <a:bodyPr/>
        <a:lstStyle/>
        <a:p>
          <a:endParaRPr lang="en-GB"/>
        </a:p>
      </dgm:t>
    </dgm:pt>
    <dgm:pt modelId="{5A47D766-6DB1-40FC-958E-A48883924A0D}" type="sibTrans" cxnId="{EB55541E-D6E4-4F19-953E-10D8D2876BC3}">
      <dgm:prSet/>
      <dgm:spPr/>
      <dgm:t>
        <a:bodyPr/>
        <a:lstStyle/>
        <a:p>
          <a:endParaRPr lang="en-GB"/>
        </a:p>
      </dgm:t>
    </dgm:pt>
    <dgm:pt modelId="{E507A89D-6790-445A-9AFD-8F65881A31AC}">
      <dgm:prSet phldrT="[Text]" custT="1"/>
      <dgm:spPr/>
      <dgm:t>
        <a:bodyPr/>
        <a:lstStyle/>
        <a:p>
          <a:r>
            <a:rPr lang="en-GB" sz="2000" dirty="0"/>
            <a:t>Legitimacy and the who of presenting </a:t>
          </a:r>
        </a:p>
      </dgm:t>
    </dgm:pt>
    <dgm:pt modelId="{DABE509F-2E71-4DDF-A0B8-B8FB6DE11EF1}" type="parTrans" cxnId="{B4472F9F-C040-4132-8C96-0A2B999D8E91}">
      <dgm:prSet/>
      <dgm:spPr/>
      <dgm:t>
        <a:bodyPr/>
        <a:lstStyle/>
        <a:p>
          <a:endParaRPr lang="en-GB"/>
        </a:p>
      </dgm:t>
    </dgm:pt>
    <dgm:pt modelId="{5E11E332-4E0C-4120-B421-289940B3AD56}" type="sibTrans" cxnId="{B4472F9F-C040-4132-8C96-0A2B999D8E91}">
      <dgm:prSet/>
      <dgm:spPr/>
      <dgm:t>
        <a:bodyPr/>
        <a:lstStyle/>
        <a:p>
          <a:endParaRPr lang="en-GB"/>
        </a:p>
      </dgm:t>
    </dgm:pt>
    <dgm:pt modelId="{8EE3C050-C1CA-4180-AB21-352180F4FC87}" type="pres">
      <dgm:prSet presAssocID="{AB90B526-1EBE-4114-B636-BD8866365C45}" presName="compositeShape" presStyleCnt="0">
        <dgm:presLayoutVars>
          <dgm:chMax val="2"/>
          <dgm:dir/>
          <dgm:resizeHandles val="exact"/>
        </dgm:presLayoutVars>
      </dgm:prSet>
      <dgm:spPr/>
    </dgm:pt>
    <dgm:pt modelId="{D648FCDF-BDE4-4E90-9DFC-829C08554B79}" type="pres">
      <dgm:prSet presAssocID="{AB90B526-1EBE-4114-B636-BD8866365C45}" presName="divider" presStyleLbl="fgShp" presStyleIdx="0" presStyleCnt="1"/>
      <dgm:spPr>
        <a:solidFill>
          <a:srgbClr val="790033"/>
        </a:solidFill>
      </dgm:spPr>
    </dgm:pt>
    <dgm:pt modelId="{025B3700-ABF1-4512-9B5C-68E3D02FBD4D}" type="pres">
      <dgm:prSet presAssocID="{18A9585F-A968-4BFE-B760-3091175A97B5}" presName="downArrow" presStyleLbl="node1" presStyleIdx="0" presStyleCnt="2" custScaleX="72021" custScaleY="53899"/>
      <dgm:spPr>
        <a:solidFill>
          <a:srgbClr val="790033"/>
        </a:solidFill>
      </dgm:spPr>
    </dgm:pt>
    <dgm:pt modelId="{4E2FAF2C-F197-4E11-83C0-735D98AB3035}" type="pres">
      <dgm:prSet presAssocID="{18A9585F-A968-4BFE-B760-3091175A97B5}" presName="downArrowText" presStyleLbl="revTx" presStyleIdx="0" presStyleCnt="2" custScaleX="162231">
        <dgm:presLayoutVars>
          <dgm:bulletEnabled val="1"/>
        </dgm:presLayoutVars>
      </dgm:prSet>
      <dgm:spPr/>
    </dgm:pt>
    <dgm:pt modelId="{9FAA675A-5D5B-418C-B75F-E1C162303770}" type="pres">
      <dgm:prSet presAssocID="{E507A89D-6790-445A-9AFD-8F65881A31AC}" presName="upArrow" presStyleLbl="node1" presStyleIdx="1" presStyleCnt="2" custScaleX="77753" custScaleY="52158"/>
      <dgm:spPr>
        <a:solidFill>
          <a:srgbClr val="790033"/>
        </a:solidFill>
      </dgm:spPr>
    </dgm:pt>
    <dgm:pt modelId="{D9F326D6-727E-402A-93B5-971CF9535248}" type="pres">
      <dgm:prSet presAssocID="{E507A89D-6790-445A-9AFD-8F65881A31AC}" presName="upArrowText" presStyleLbl="revTx" presStyleIdx="1" presStyleCnt="2" custScaleX="167606">
        <dgm:presLayoutVars>
          <dgm:bulletEnabled val="1"/>
        </dgm:presLayoutVars>
      </dgm:prSet>
      <dgm:spPr/>
    </dgm:pt>
  </dgm:ptLst>
  <dgm:cxnLst>
    <dgm:cxn modelId="{61DA2185-5B3C-4A65-8581-3B1E2A0CC8E8}" type="presOf" srcId="{E507A89D-6790-445A-9AFD-8F65881A31AC}" destId="{D9F326D6-727E-402A-93B5-971CF9535248}" srcOrd="0" destOrd="0" presId="urn:microsoft.com/office/officeart/2005/8/layout/arrow3"/>
    <dgm:cxn modelId="{EB55541E-D6E4-4F19-953E-10D8D2876BC3}" srcId="{AB90B526-1EBE-4114-B636-BD8866365C45}" destId="{18A9585F-A968-4BFE-B760-3091175A97B5}" srcOrd="0" destOrd="0" parTransId="{F41B0C10-A08D-484C-974C-F4D15F5701B4}" sibTransId="{5A47D766-6DB1-40FC-958E-A48883924A0D}"/>
    <dgm:cxn modelId="{23F69B17-318B-41B1-9BF3-53A62E18BCC9}" type="presOf" srcId="{18A9585F-A968-4BFE-B760-3091175A97B5}" destId="{4E2FAF2C-F197-4E11-83C0-735D98AB3035}" srcOrd="0" destOrd="0" presId="urn:microsoft.com/office/officeart/2005/8/layout/arrow3"/>
    <dgm:cxn modelId="{A5C3AA36-CC93-4423-9D9F-0F56A420BEEF}" type="presOf" srcId="{AB90B526-1EBE-4114-B636-BD8866365C45}" destId="{8EE3C050-C1CA-4180-AB21-352180F4FC87}" srcOrd="0" destOrd="0" presId="urn:microsoft.com/office/officeart/2005/8/layout/arrow3"/>
    <dgm:cxn modelId="{B4472F9F-C040-4132-8C96-0A2B999D8E91}" srcId="{AB90B526-1EBE-4114-B636-BD8866365C45}" destId="{E507A89D-6790-445A-9AFD-8F65881A31AC}" srcOrd="1" destOrd="0" parTransId="{DABE509F-2E71-4DDF-A0B8-B8FB6DE11EF1}" sibTransId="{5E11E332-4E0C-4120-B421-289940B3AD56}"/>
    <dgm:cxn modelId="{A870D9AB-036F-4BAD-AB40-CE6C1BBF41A3}" type="presParOf" srcId="{8EE3C050-C1CA-4180-AB21-352180F4FC87}" destId="{D648FCDF-BDE4-4E90-9DFC-829C08554B79}" srcOrd="0" destOrd="0" presId="urn:microsoft.com/office/officeart/2005/8/layout/arrow3"/>
    <dgm:cxn modelId="{45F63999-14D4-4BF3-A484-43519EFABB3D}" type="presParOf" srcId="{8EE3C050-C1CA-4180-AB21-352180F4FC87}" destId="{025B3700-ABF1-4512-9B5C-68E3D02FBD4D}" srcOrd="1" destOrd="0" presId="urn:microsoft.com/office/officeart/2005/8/layout/arrow3"/>
    <dgm:cxn modelId="{64A558F9-BF6A-4E18-A22C-C1266B25C980}" type="presParOf" srcId="{8EE3C050-C1CA-4180-AB21-352180F4FC87}" destId="{4E2FAF2C-F197-4E11-83C0-735D98AB3035}" srcOrd="2" destOrd="0" presId="urn:microsoft.com/office/officeart/2005/8/layout/arrow3"/>
    <dgm:cxn modelId="{0F1FD768-5C33-495B-851D-42C8B21F8751}" type="presParOf" srcId="{8EE3C050-C1CA-4180-AB21-352180F4FC87}" destId="{9FAA675A-5D5B-418C-B75F-E1C162303770}" srcOrd="3" destOrd="0" presId="urn:microsoft.com/office/officeart/2005/8/layout/arrow3"/>
    <dgm:cxn modelId="{E33EA76D-E717-4992-B031-68D9708F15C4}" type="presParOf" srcId="{8EE3C050-C1CA-4180-AB21-352180F4FC87}" destId="{D9F326D6-727E-402A-93B5-971CF953524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F515AF-419C-4042-B4BF-2D25AECCD491}"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074167D7-333E-4F34-889A-C4EDE60F371B}" type="pres">
      <dgm:prSet presAssocID="{95F515AF-419C-4042-B4BF-2D25AECCD491}" presName="diagram" presStyleCnt="0">
        <dgm:presLayoutVars>
          <dgm:dir/>
          <dgm:resizeHandles val="exact"/>
        </dgm:presLayoutVars>
      </dgm:prSet>
      <dgm:spPr/>
    </dgm:pt>
  </dgm:ptLst>
  <dgm:cxnLst>
    <dgm:cxn modelId="{E40CEF7F-9BEB-4684-A682-14E5AB6D46E4}" type="presOf" srcId="{95F515AF-419C-4042-B4BF-2D25AECCD491}" destId="{074167D7-333E-4F34-889A-C4EDE60F371B}"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F548F8-334A-4FC3-A181-94AEAEFC78E7}"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488A99B3-972D-4593-A815-DC84BE30D39E}">
      <dgm:prSet phldrT="[Text]"/>
      <dgm:spPr>
        <a:solidFill>
          <a:srgbClr val="790033"/>
        </a:solidFill>
        <a:effectLst>
          <a:outerShdw blurRad="50800" dist="38100" dir="2700000" algn="tl" rotWithShape="0">
            <a:prstClr val="black">
              <a:alpha val="40000"/>
            </a:prstClr>
          </a:outerShdw>
        </a:effectLst>
      </dgm:spPr>
      <dgm:t>
        <a:bodyPr/>
        <a:lstStyle/>
        <a:p>
          <a:endParaRPr lang="en-GB" dirty="0"/>
        </a:p>
      </dgm:t>
    </dgm:pt>
    <dgm:pt modelId="{EDDD30D2-AE2C-4C90-A5F2-6706C5E03C60}" type="parTrans" cxnId="{256FD91A-421F-4D7F-89F7-83C874E99B52}">
      <dgm:prSet/>
      <dgm:spPr/>
      <dgm:t>
        <a:bodyPr/>
        <a:lstStyle/>
        <a:p>
          <a:endParaRPr lang="en-GB"/>
        </a:p>
      </dgm:t>
    </dgm:pt>
    <dgm:pt modelId="{D59E84D3-2D63-4BD7-8FA7-5A02725067C5}" type="sibTrans" cxnId="{256FD91A-421F-4D7F-89F7-83C874E99B52}">
      <dgm:prSet/>
      <dgm:spPr>
        <a:solidFill>
          <a:srgbClr val="DC002E"/>
        </a:solidFill>
        <a:ln>
          <a:solidFill>
            <a:srgbClr val="DC002E"/>
          </a:solidFill>
        </a:ln>
      </dgm:spPr>
      <dgm:t>
        <a:bodyPr/>
        <a:lstStyle/>
        <a:p>
          <a:endParaRPr lang="en-GB"/>
        </a:p>
      </dgm:t>
    </dgm:pt>
    <dgm:pt modelId="{E06D3EA6-AE36-43D4-9690-120400703656}">
      <dgm:prSet phldrT="[Text]" custT="1"/>
      <dgm:spPr>
        <a:solidFill>
          <a:srgbClr val="790033"/>
        </a:solidFill>
        <a:effectLst>
          <a:outerShdw blurRad="50800" dist="38100" dir="2700000" algn="tl" rotWithShape="0">
            <a:prstClr val="black">
              <a:alpha val="40000"/>
            </a:prstClr>
          </a:outerShdw>
        </a:effectLst>
      </dgm:spPr>
      <dgm:t>
        <a:bodyPr/>
        <a:lstStyle/>
        <a:p>
          <a:r>
            <a:rPr lang="en-GB" sz="2400" dirty="0"/>
            <a:t>Dedicated staff; Research uptake success</a:t>
          </a:r>
        </a:p>
      </dgm:t>
    </dgm:pt>
    <dgm:pt modelId="{4DA23181-BCE0-4BBC-B171-45FBB55E057C}" type="parTrans" cxnId="{3007FE5B-6237-45F2-B783-96A029FA7F90}">
      <dgm:prSet/>
      <dgm:spPr/>
      <dgm:t>
        <a:bodyPr/>
        <a:lstStyle/>
        <a:p>
          <a:endParaRPr lang="en-GB"/>
        </a:p>
      </dgm:t>
    </dgm:pt>
    <dgm:pt modelId="{D753A495-B7C3-4BC9-B309-B309B1772E76}" type="sibTrans" cxnId="{3007FE5B-6237-45F2-B783-96A029FA7F90}">
      <dgm:prSet/>
      <dgm:spPr/>
      <dgm:t>
        <a:bodyPr/>
        <a:lstStyle/>
        <a:p>
          <a:endParaRPr lang="en-GB"/>
        </a:p>
      </dgm:t>
    </dgm:pt>
    <dgm:pt modelId="{CCFD4976-B26B-41BD-8F35-E8FAE714FD6F}">
      <dgm:prSet phldrT="[Text]"/>
      <dgm:spPr>
        <a:solidFill>
          <a:srgbClr val="790033"/>
        </a:solidFill>
        <a:effectLst>
          <a:outerShdw blurRad="50800" dist="38100" dir="2700000" algn="tl" rotWithShape="0">
            <a:prstClr val="black">
              <a:alpha val="40000"/>
            </a:prstClr>
          </a:outerShdw>
        </a:effectLst>
      </dgm:spPr>
      <dgm:t>
        <a:bodyPr/>
        <a:lstStyle/>
        <a:p>
          <a:endParaRPr lang="en-GB" dirty="0"/>
        </a:p>
      </dgm:t>
    </dgm:pt>
    <dgm:pt modelId="{B8507CC4-1EB2-4FCB-96DF-49E7CAB5675F}" type="sibTrans" cxnId="{84D9D081-D33A-46FE-9671-30DC3FF3C4E3}">
      <dgm:prSet/>
      <dgm:spPr>
        <a:solidFill>
          <a:srgbClr val="DC002E"/>
        </a:solidFill>
        <a:ln>
          <a:solidFill>
            <a:srgbClr val="DC002E"/>
          </a:solidFill>
        </a:ln>
      </dgm:spPr>
      <dgm:t>
        <a:bodyPr/>
        <a:lstStyle/>
        <a:p>
          <a:endParaRPr lang="en-GB"/>
        </a:p>
      </dgm:t>
    </dgm:pt>
    <dgm:pt modelId="{3CC63713-D561-4F11-B960-7EC8ACB1A0E1}" type="parTrans" cxnId="{84D9D081-D33A-46FE-9671-30DC3FF3C4E3}">
      <dgm:prSet/>
      <dgm:spPr/>
      <dgm:t>
        <a:bodyPr/>
        <a:lstStyle/>
        <a:p>
          <a:endParaRPr lang="en-GB"/>
        </a:p>
      </dgm:t>
    </dgm:pt>
    <dgm:pt modelId="{82E0F9CA-EF7C-4DA4-A8AD-4D11E7B86D20}" type="pres">
      <dgm:prSet presAssocID="{3EF548F8-334A-4FC3-A181-94AEAEFC78E7}" presName="Name0" presStyleCnt="0">
        <dgm:presLayoutVars>
          <dgm:dir/>
          <dgm:resizeHandles val="exact"/>
        </dgm:presLayoutVars>
      </dgm:prSet>
      <dgm:spPr/>
    </dgm:pt>
    <dgm:pt modelId="{434C80CA-49F9-4D78-A63A-2F16C335536E}" type="pres">
      <dgm:prSet presAssocID="{3EF548F8-334A-4FC3-A181-94AEAEFC78E7}" presName="vNodes" presStyleCnt="0"/>
      <dgm:spPr/>
    </dgm:pt>
    <dgm:pt modelId="{2143EDC4-4CC8-4E21-8691-430CFD5ADC6F}" type="pres">
      <dgm:prSet presAssocID="{488A99B3-972D-4593-A815-DC84BE30D39E}" presName="node" presStyleLbl="node1" presStyleIdx="0" presStyleCnt="3" custScaleX="66468" custScaleY="68030">
        <dgm:presLayoutVars>
          <dgm:bulletEnabled val="1"/>
        </dgm:presLayoutVars>
      </dgm:prSet>
      <dgm:spPr>
        <a:prstGeom prst="downArrow">
          <a:avLst/>
        </a:prstGeom>
      </dgm:spPr>
    </dgm:pt>
    <dgm:pt modelId="{C1477231-B9B0-4CF9-9B6E-F426172FC6E1}" type="pres">
      <dgm:prSet presAssocID="{D59E84D3-2D63-4BD7-8FA7-5A02725067C5}" presName="spacerT" presStyleCnt="0"/>
      <dgm:spPr/>
    </dgm:pt>
    <dgm:pt modelId="{563F582A-85F3-4F2A-B222-A1D80E6413F6}" type="pres">
      <dgm:prSet presAssocID="{D59E84D3-2D63-4BD7-8FA7-5A02725067C5}" presName="sibTrans" presStyleLbl="sibTrans2D1" presStyleIdx="0" presStyleCnt="2"/>
      <dgm:spPr/>
    </dgm:pt>
    <dgm:pt modelId="{2230FDA8-C3D3-4D54-9B35-0BA2F006DF38}" type="pres">
      <dgm:prSet presAssocID="{D59E84D3-2D63-4BD7-8FA7-5A02725067C5}" presName="spacerB" presStyleCnt="0"/>
      <dgm:spPr/>
    </dgm:pt>
    <dgm:pt modelId="{DFF85050-420A-4E9B-98BE-41BB6BE50086}" type="pres">
      <dgm:prSet presAssocID="{CCFD4976-B26B-41BD-8F35-E8FAE714FD6F}" presName="node" presStyleLbl="node1" presStyleIdx="1" presStyleCnt="3" custScaleX="72156" custScaleY="68647">
        <dgm:presLayoutVars>
          <dgm:bulletEnabled val="1"/>
        </dgm:presLayoutVars>
      </dgm:prSet>
      <dgm:spPr>
        <a:prstGeom prst="upArrow">
          <a:avLst/>
        </a:prstGeom>
      </dgm:spPr>
    </dgm:pt>
    <dgm:pt modelId="{89BAB3A2-793A-4809-8499-72222949D6D0}" type="pres">
      <dgm:prSet presAssocID="{3EF548F8-334A-4FC3-A181-94AEAEFC78E7}" presName="sibTransLast" presStyleLbl="sibTrans2D1" presStyleIdx="1" presStyleCnt="2"/>
      <dgm:spPr/>
    </dgm:pt>
    <dgm:pt modelId="{10C7026D-B937-43F5-A1DD-8E30728FA91B}" type="pres">
      <dgm:prSet presAssocID="{3EF548F8-334A-4FC3-A181-94AEAEFC78E7}" presName="connectorText" presStyleLbl="sibTrans2D1" presStyleIdx="1" presStyleCnt="2"/>
      <dgm:spPr/>
    </dgm:pt>
    <dgm:pt modelId="{3245D041-9F89-4E0F-A522-994BD2F5F4A0}" type="pres">
      <dgm:prSet presAssocID="{3EF548F8-334A-4FC3-A181-94AEAEFC78E7}" presName="lastNode" presStyleLbl="node1" presStyleIdx="2" presStyleCnt="3" custScaleX="71511" custScaleY="72617">
        <dgm:presLayoutVars>
          <dgm:bulletEnabled val="1"/>
        </dgm:presLayoutVars>
      </dgm:prSet>
      <dgm:spPr/>
    </dgm:pt>
  </dgm:ptLst>
  <dgm:cxnLst>
    <dgm:cxn modelId="{7B1209CD-CBDB-4477-8582-E82FA50AB64C}" type="presOf" srcId="{D59E84D3-2D63-4BD7-8FA7-5A02725067C5}" destId="{563F582A-85F3-4F2A-B222-A1D80E6413F6}" srcOrd="0" destOrd="0" presId="urn:microsoft.com/office/officeart/2005/8/layout/equation2"/>
    <dgm:cxn modelId="{3007FE5B-6237-45F2-B783-96A029FA7F90}" srcId="{3EF548F8-334A-4FC3-A181-94AEAEFC78E7}" destId="{E06D3EA6-AE36-43D4-9690-120400703656}" srcOrd="2" destOrd="0" parTransId="{4DA23181-BCE0-4BBC-B171-45FBB55E057C}" sibTransId="{D753A495-B7C3-4BC9-B309-B309B1772E76}"/>
    <dgm:cxn modelId="{DBA9D4D7-12C7-413C-95B7-1536D652B814}" type="presOf" srcId="{3EF548F8-334A-4FC3-A181-94AEAEFC78E7}" destId="{82E0F9CA-EF7C-4DA4-A8AD-4D11E7B86D20}" srcOrd="0" destOrd="0" presId="urn:microsoft.com/office/officeart/2005/8/layout/equation2"/>
    <dgm:cxn modelId="{08FD5C3B-0B45-4212-B39D-E30CE380E558}" type="presOf" srcId="{B8507CC4-1EB2-4FCB-96DF-49E7CAB5675F}" destId="{89BAB3A2-793A-4809-8499-72222949D6D0}" srcOrd="0" destOrd="0" presId="urn:microsoft.com/office/officeart/2005/8/layout/equation2"/>
    <dgm:cxn modelId="{84D9D081-D33A-46FE-9671-30DC3FF3C4E3}" srcId="{3EF548F8-334A-4FC3-A181-94AEAEFC78E7}" destId="{CCFD4976-B26B-41BD-8F35-E8FAE714FD6F}" srcOrd="1" destOrd="0" parTransId="{3CC63713-D561-4F11-B960-7EC8ACB1A0E1}" sibTransId="{B8507CC4-1EB2-4FCB-96DF-49E7CAB5675F}"/>
    <dgm:cxn modelId="{256FD91A-421F-4D7F-89F7-83C874E99B52}" srcId="{3EF548F8-334A-4FC3-A181-94AEAEFC78E7}" destId="{488A99B3-972D-4593-A815-DC84BE30D39E}" srcOrd="0" destOrd="0" parTransId="{EDDD30D2-AE2C-4C90-A5F2-6706C5E03C60}" sibTransId="{D59E84D3-2D63-4BD7-8FA7-5A02725067C5}"/>
    <dgm:cxn modelId="{FA7362D3-6196-4F5B-8D9D-D2F8D7AFD91B}" type="presOf" srcId="{488A99B3-972D-4593-A815-DC84BE30D39E}" destId="{2143EDC4-4CC8-4E21-8691-430CFD5ADC6F}" srcOrd="0" destOrd="0" presId="urn:microsoft.com/office/officeart/2005/8/layout/equation2"/>
    <dgm:cxn modelId="{1ED695B1-C4D8-4F85-9855-1A5C9BF05563}" type="presOf" srcId="{B8507CC4-1EB2-4FCB-96DF-49E7CAB5675F}" destId="{10C7026D-B937-43F5-A1DD-8E30728FA91B}" srcOrd="1" destOrd="0" presId="urn:microsoft.com/office/officeart/2005/8/layout/equation2"/>
    <dgm:cxn modelId="{832EE4CE-B76E-41C3-8B58-2CEA0C71A051}" type="presOf" srcId="{CCFD4976-B26B-41BD-8F35-E8FAE714FD6F}" destId="{DFF85050-420A-4E9B-98BE-41BB6BE50086}" srcOrd="0" destOrd="0" presId="urn:microsoft.com/office/officeart/2005/8/layout/equation2"/>
    <dgm:cxn modelId="{7DF0B7E8-76C6-41AE-80C4-9D20989BFE2D}" type="presOf" srcId="{E06D3EA6-AE36-43D4-9690-120400703656}" destId="{3245D041-9F89-4E0F-A522-994BD2F5F4A0}" srcOrd="0" destOrd="0" presId="urn:microsoft.com/office/officeart/2005/8/layout/equation2"/>
    <dgm:cxn modelId="{0FAFF225-684E-415A-9059-7C688DEC0432}" type="presParOf" srcId="{82E0F9CA-EF7C-4DA4-A8AD-4D11E7B86D20}" destId="{434C80CA-49F9-4D78-A63A-2F16C335536E}" srcOrd="0" destOrd="0" presId="urn:microsoft.com/office/officeart/2005/8/layout/equation2"/>
    <dgm:cxn modelId="{148D7D5B-E54C-4295-A3EC-6F8864183A6C}" type="presParOf" srcId="{434C80CA-49F9-4D78-A63A-2F16C335536E}" destId="{2143EDC4-4CC8-4E21-8691-430CFD5ADC6F}" srcOrd="0" destOrd="0" presId="urn:microsoft.com/office/officeart/2005/8/layout/equation2"/>
    <dgm:cxn modelId="{0C0AFE9D-8276-4863-B778-437FABD49742}" type="presParOf" srcId="{434C80CA-49F9-4D78-A63A-2F16C335536E}" destId="{C1477231-B9B0-4CF9-9B6E-F426172FC6E1}" srcOrd="1" destOrd="0" presId="urn:microsoft.com/office/officeart/2005/8/layout/equation2"/>
    <dgm:cxn modelId="{648EAD21-9C90-47C3-A7BC-1770EEF36CC6}" type="presParOf" srcId="{434C80CA-49F9-4D78-A63A-2F16C335536E}" destId="{563F582A-85F3-4F2A-B222-A1D80E6413F6}" srcOrd="2" destOrd="0" presId="urn:microsoft.com/office/officeart/2005/8/layout/equation2"/>
    <dgm:cxn modelId="{32695511-61FB-4713-907D-3F766ECCE734}" type="presParOf" srcId="{434C80CA-49F9-4D78-A63A-2F16C335536E}" destId="{2230FDA8-C3D3-4D54-9B35-0BA2F006DF38}" srcOrd="3" destOrd="0" presId="urn:microsoft.com/office/officeart/2005/8/layout/equation2"/>
    <dgm:cxn modelId="{D220F41D-33B7-47D0-A619-4A12B9C45AA4}" type="presParOf" srcId="{434C80CA-49F9-4D78-A63A-2F16C335536E}" destId="{DFF85050-420A-4E9B-98BE-41BB6BE50086}" srcOrd="4" destOrd="0" presId="urn:microsoft.com/office/officeart/2005/8/layout/equation2"/>
    <dgm:cxn modelId="{64E4A5AA-C769-48F3-B8BA-F4808E18D94B}" type="presParOf" srcId="{82E0F9CA-EF7C-4DA4-A8AD-4D11E7B86D20}" destId="{89BAB3A2-793A-4809-8499-72222949D6D0}" srcOrd="1" destOrd="0" presId="urn:microsoft.com/office/officeart/2005/8/layout/equation2"/>
    <dgm:cxn modelId="{7581B149-191E-4448-9CDD-1750EE1585E5}" type="presParOf" srcId="{89BAB3A2-793A-4809-8499-72222949D6D0}" destId="{10C7026D-B937-43F5-A1DD-8E30728FA91B}" srcOrd="0" destOrd="0" presId="urn:microsoft.com/office/officeart/2005/8/layout/equation2"/>
    <dgm:cxn modelId="{92FDE005-3B89-405D-80BF-5313C7110051}" type="presParOf" srcId="{82E0F9CA-EF7C-4DA4-A8AD-4D11E7B86D20}" destId="{3245D041-9F89-4E0F-A522-994BD2F5F4A0}"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6B37B3-726A-46D4-B10F-5ADA1CE17740}" type="doc">
      <dgm:prSet loTypeId="urn:microsoft.com/office/officeart/2005/8/layout/pyramid2" loCatId="pyramid" qsTypeId="urn:microsoft.com/office/officeart/2005/8/quickstyle/simple1" qsCatId="simple" csTypeId="urn:microsoft.com/office/officeart/2005/8/colors/accent1_2" csCatId="accent1" phldr="1"/>
      <dgm:spPr/>
    </dgm:pt>
    <dgm:pt modelId="{73B63FA7-33B7-47D0-9351-E17CC9BFEE92}">
      <dgm:prSet phldrT="[Text]"/>
      <dgm:spPr>
        <a:ln>
          <a:solidFill>
            <a:srgbClr val="790033"/>
          </a:solidFill>
        </a:ln>
      </dgm:spPr>
      <dgm:t>
        <a:bodyPr/>
        <a:lstStyle/>
        <a:p>
          <a:r>
            <a:rPr lang="en-GB" dirty="0"/>
            <a:t>Transparency</a:t>
          </a:r>
        </a:p>
      </dgm:t>
    </dgm:pt>
    <dgm:pt modelId="{C9FA25C1-9208-4A6E-B2A2-6C0515BA66D6}" type="parTrans" cxnId="{38FF0878-A47C-48DB-B8A0-B67FA311F4E3}">
      <dgm:prSet/>
      <dgm:spPr/>
      <dgm:t>
        <a:bodyPr/>
        <a:lstStyle/>
        <a:p>
          <a:endParaRPr lang="en-GB"/>
        </a:p>
      </dgm:t>
    </dgm:pt>
    <dgm:pt modelId="{AA10AA4A-D978-4F92-86A0-11EFC6C5B885}" type="sibTrans" cxnId="{38FF0878-A47C-48DB-B8A0-B67FA311F4E3}">
      <dgm:prSet/>
      <dgm:spPr/>
      <dgm:t>
        <a:bodyPr/>
        <a:lstStyle/>
        <a:p>
          <a:endParaRPr lang="en-GB"/>
        </a:p>
      </dgm:t>
    </dgm:pt>
    <dgm:pt modelId="{F4142142-C74D-444F-AE52-60238214E1C5}">
      <dgm:prSet phldrT="[Text]"/>
      <dgm:spPr>
        <a:ln>
          <a:solidFill>
            <a:srgbClr val="790033"/>
          </a:solidFill>
        </a:ln>
      </dgm:spPr>
      <dgm:t>
        <a:bodyPr/>
        <a:lstStyle/>
        <a:p>
          <a:r>
            <a:rPr lang="en-GB" dirty="0"/>
            <a:t>Accountability</a:t>
          </a:r>
        </a:p>
      </dgm:t>
    </dgm:pt>
    <dgm:pt modelId="{70CF6C4A-CB64-4F17-8607-0BCFBC366A55}" type="parTrans" cxnId="{B9AC518F-02AE-4596-BE4B-D65CBE8AC236}">
      <dgm:prSet/>
      <dgm:spPr/>
      <dgm:t>
        <a:bodyPr/>
        <a:lstStyle/>
        <a:p>
          <a:endParaRPr lang="en-GB"/>
        </a:p>
      </dgm:t>
    </dgm:pt>
    <dgm:pt modelId="{71E1D0C0-EDD1-4DF7-9D51-7E97C4DF4D91}" type="sibTrans" cxnId="{B9AC518F-02AE-4596-BE4B-D65CBE8AC236}">
      <dgm:prSet/>
      <dgm:spPr/>
      <dgm:t>
        <a:bodyPr/>
        <a:lstStyle/>
        <a:p>
          <a:endParaRPr lang="en-GB"/>
        </a:p>
      </dgm:t>
    </dgm:pt>
    <dgm:pt modelId="{9C9BD128-7C89-4B37-B9AA-1041640F270E}" type="pres">
      <dgm:prSet presAssocID="{F26B37B3-726A-46D4-B10F-5ADA1CE17740}" presName="compositeShape" presStyleCnt="0">
        <dgm:presLayoutVars>
          <dgm:dir/>
          <dgm:resizeHandles/>
        </dgm:presLayoutVars>
      </dgm:prSet>
      <dgm:spPr/>
    </dgm:pt>
    <dgm:pt modelId="{E09CE5EF-C336-4ED9-9652-EB63F48C8817}" type="pres">
      <dgm:prSet presAssocID="{F26B37B3-726A-46D4-B10F-5ADA1CE17740}" presName="pyramid" presStyleLbl="node1" presStyleIdx="0" presStyleCnt="1" custScaleX="140928"/>
      <dgm:spPr>
        <a:solidFill>
          <a:srgbClr val="790033"/>
        </a:solidFill>
        <a:ln>
          <a:solidFill>
            <a:srgbClr val="790033"/>
          </a:solidFill>
        </a:ln>
      </dgm:spPr>
    </dgm:pt>
    <dgm:pt modelId="{6B81E8F7-2B7B-4069-AAAC-A615893868FB}" type="pres">
      <dgm:prSet presAssocID="{F26B37B3-726A-46D4-B10F-5ADA1CE17740}" presName="theList" presStyleCnt="0"/>
      <dgm:spPr/>
    </dgm:pt>
    <dgm:pt modelId="{EB8A68DC-04E1-445C-AC4F-792CF094F155}" type="pres">
      <dgm:prSet presAssocID="{73B63FA7-33B7-47D0-9351-E17CC9BFEE92}" presName="aNode" presStyleLbl="fgAcc1" presStyleIdx="0" presStyleCnt="2" custScaleX="112971" custScaleY="41147" custLinFactY="8382" custLinFactNeighborX="1874" custLinFactNeighborY="100000">
        <dgm:presLayoutVars>
          <dgm:bulletEnabled val="1"/>
        </dgm:presLayoutVars>
      </dgm:prSet>
      <dgm:spPr/>
    </dgm:pt>
    <dgm:pt modelId="{7CF3709A-B6E3-4B93-A42A-422EB9C12379}" type="pres">
      <dgm:prSet presAssocID="{73B63FA7-33B7-47D0-9351-E17CC9BFEE92}" presName="aSpace" presStyleCnt="0"/>
      <dgm:spPr/>
    </dgm:pt>
    <dgm:pt modelId="{1D033195-7A07-4DA0-8400-E6202BA033B6}" type="pres">
      <dgm:prSet presAssocID="{F4142142-C74D-444F-AE52-60238214E1C5}" presName="aNode" presStyleLbl="fgAcc1" presStyleIdx="1" presStyleCnt="2" custScaleX="113057" custScaleY="40817" custLinFactY="1865" custLinFactNeighborX="1917" custLinFactNeighborY="100000">
        <dgm:presLayoutVars>
          <dgm:bulletEnabled val="1"/>
        </dgm:presLayoutVars>
      </dgm:prSet>
      <dgm:spPr/>
    </dgm:pt>
    <dgm:pt modelId="{CBEF3830-4815-4B57-8DF9-B2D9E57B847A}" type="pres">
      <dgm:prSet presAssocID="{F4142142-C74D-444F-AE52-60238214E1C5}" presName="aSpace" presStyleCnt="0"/>
      <dgm:spPr/>
    </dgm:pt>
  </dgm:ptLst>
  <dgm:cxnLst>
    <dgm:cxn modelId="{4F50898A-DFBA-4CAC-93C7-A2B7FF450FB4}" type="presOf" srcId="{F4142142-C74D-444F-AE52-60238214E1C5}" destId="{1D033195-7A07-4DA0-8400-E6202BA033B6}" srcOrd="0" destOrd="0" presId="urn:microsoft.com/office/officeart/2005/8/layout/pyramid2"/>
    <dgm:cxn modelId="{B9AC518F-02AE-4596-BE4B-D65CBE8AC236}" srcId="{F26B37B3-726A-46D4-B10F-5ADA1CE17740}" destId="{F4142142-C74D-444F-AE52-60238214E1C5}" srcOrd="1" destOrd="0" parTransId="{70CF6C4A-CB64-4F17-8607-0BCFBC366A55}" sibTransId="{71E1D0C0-EDD1-4DF7-9D51-7E97C4DF4D91}"/>
    <dgm:cxn modelId="{FBD4FF56-2F97-4CB0-90AB-8BC8D109EE21}" type="presOf" srcId="{F26B37B3-726A-46D4-B10F-5ADA1CE17740}" destId="{9C9BD128-7C89-4B37-B9AA-1041640F270E}" srcOrd="0" destOrd="0" presId="urn:microsoft.com/office/officeart/2005/8/layout/pyramid2"/>
    <dgm:cxn modelId="{C3CF71D1-0771-421C-AE3C-2B7F6FBEF56B}" type="presOf" srcId="{73B63FA7-33B7-47D0-9351-E17CC9BFEE92}" destId="{EB8A68DC-04E1-445C-AC4F-792CF094F155}" srcOrd="0" destOrd="0" presId="urn:microsoft.com/office/officeart/2005/8/layout/pyramid2"/>
    <dgm:cxn modelId="{38FF0878-A47C-48DB-B8A0-B67FA311F4E3}" srcId="{F26B37B3-726A-46D4-B10F-5ADA1CE17740}" destId="{73B63FA7-33B7-47D0-9351-E17CC9BFEE92}" srcOrd="0" destOrd="0" parTransId="{C9FA25C1-9208-4A6E-B2A2-6C0515BA66D6}" sibTransId="{AA10AA4A-D978-4F92-86A0-11EFC6C5B885}"/>
    <dgm:cxn modelId="{3D1D4BB2-439C-4B26-BDBE-E409AF86F3C7}" type="presParOf" srcId="{9C9BD128-7C89-4B37-B9AA-1041640F270E}" destId="{E09CE5EF-C336-4ED9-9652-EB63F48C8817}" srcOrd="0" destOrd="0" presId="urn:microsoft.com/office/officeart/2005/8/layout/pyramid2"/>
    <dgm:cxn modelId="{5AE86760-5457-4F96-9592-2764B20793F5}" type="presParOf" srcId="{9C9BD128-7C89-4B37-B9AA-1041640F270E}" destId="{6B81E8F7-2B7B-4069-AAAC-A615893868FB}" srcOrd="1" destOrd="0" presId="urn:microsoft.com/office/officeart/2005/8/layout/pyramid2"/>
    <dgm:cxn modelId="{D07776BD-12D1-4E21-9E0A-0073F07EE5B7}" type="presParOf" srcId="{6B81E8F7-2B7B-4069-AAAC-A615893868FB}" destId="{EB8A68DC-04E1-445C-AC4F-792CF094F155}" srcOrd="0" destOrd="0" presId="urn:microsoft.com/office/officeart/2005/8/layout/pyramid2"/>
    <dgm:cxn modelId="{77EA44B0-899D-48A1-B791-D3A8AC3C6E5F}" type="presParOf" srcId="{6B81E8F7-2B7B-4069-AAAC-A615893868FB}" destId="{7CF3709A-B6E3-4B93-A42A-422EB9C12379}" srcOrd="1" destOrd="0" presId="urn:microsoft.com/office/officeart/2005/8/layout/pyramid2"/>
    <dgm:cxn modelId="{80F9B72E-47E3-426D-96EC-F5D409AA565C}" type="presParOf" srcId="{6B81E8F7-2B7B-4069-AAAC-A615893868FB}" destId="{1D033195-7A07-4DA0-8400-E6202BA033B6}" srcOrd="2" destOrd="0" presId="urn:microsoft.com/office/officeart/2005/8/layout/pyramid2"/>
    <dgm:cxn modelId="{49834424-2C60-427C-9A2E-73167235CEB8}" type="presParOf" srcId="{6B81E8F7-2B7B-4069-AAAC-A615893868FB}" destId="{CBEF3830-4815-4B57-8DF9-B2D9E57B847A}"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9B510-77B7-46F0-B2AB-0CE207F273AE}">
      <dsp:nvSpPr>
        <dsp:cNvPr id="0" name=""/>
        <dsp:cNvSpPr/>
      </dsp:nvSpPr>
      <dsp:spPr>
        <a:xfrm rot="3683092">
          <a:off x="1245613" y="3165555"/>
          <a:ext cx="835739" cy="57919"/>
        </a:xfrm>
        <a:custGeom>
          <a:avLst/>
          <a:gdLst/>
          <a:ahLst/>
          <a:cxnLst/>
          <a:rect l="0" t="0" r="0" b="0"/>
          <a:pathLst>
            <a:path>
              <a:moveTo>
                <a:pt x="0" y="28959"/>
              </a:moveTo>
              <a:lnTo>
                <a:pt x="835739" y="28959"/>
              </a:lnTo>
            </a:path>
          </a:pathLst>
        </a:custGeom>
        <a:noFill/>
        <a:ln w="25400" cap="flat" cmpd="sng" algn="ctr">
          <a:solidFill>
            <a:srgbClr val="790033"/>
          </a:solidFill>
          <a:prstDash val="solid"/>
        </a:ln>
        <a:effectLst/>
      </dsp:spPr>
      <dsp:style>
        <a:lnRef idx="2">
          <a:scrgbClr r="0" g="0" b="0"/>
        </a:lnRef>
        <a:fillRef idx="0">
          <a:scrgbClr r="0" g="0" b="0"/>
        </a:fillRef>
        <a:effectRef idx="0">
          <a:scrgbClr r="0" g="0" b="0"/>
        </a:effectRef>
        <a:fontRef idx="minor"/>
      </dsp:style>
    </dsp:sp>
    <dsp:sp modelId="{699184C8-3C27-45C4-AF31-B7CF2C34C20D}">
      <dsp:nvSpPr>
        <dsp:cNvPr id="0" name=""/>
        <dsp:cNvSpPr/>
      </dsp:nvSpPr>
      <dsp:spPr>
        <a:xfrm rot="1312604">
          <a:off x="1705335" y="2562971"/>
          <a:ext cx="597042" cy="57919"/>
        </a:xfrm>
        <a:custGeom>
          <a:avLst/>
          <a:gdLst/>
          <a:ahLst/>
          <a:cxnLst/>
          <a:rect l="0" t="0" r="0" b="0"/>
          <a:pathLst>
            <a:path>
              <a:moveTo>
                <a:pt x="0" y="28959"/>
              </a:moveTo>
              <a:lnTo>
                <a:pt x="597042" y="28959"/>
              </a:lnTo>
            </a:path>
          </a:pathLst>
        </a:custGeom>
        <a:noFill/>
        <a:ln w="25400" cap="flat" cmpd="sng" algn="ctr">
          <a:solidFill>
            <a:srgbClr val="790033"/>
          </a:solidFill>
          <a:prstDash val="solid"/>
        </a:ln>
        <a:effectLst/>
      </dsp:spPr>
      <dsp:style>
        <a:lnRef idx="2">
          <a:scrgbClr r="0" g="0" b="0"/>
        </a:lnRef>
        <a:fillRef idx="0">
          <a:scrgbClr r="0" g="0" b="0"/>
        </a:fillRef>
        <a:effectRef idx="0">
          <a:scrgbClr r="0" g="0" b="0"/>
        </a:effectRef>
        <a:fontRef idx="minor"/>
      </dsp:style>
    </dsp:sp>
    <dsp:sp modelId="{A4E162DF-0BEF-44AD-B060-F8A90B49F540}">
      <dsp:nvSpPr>
        <dsp:cNvPr id="0" name=""/>
        <dsp:cNvSpPr/>
      </dsp:nvSpPr>
      <dsp:spPr>
        <a:xfrm rot="20287396">
          <a:off x="1705335" y="1874908"/>
          <a:ext cx="597042" cy="57919"/>
        </a:xfrm>
        <a:custGeom>
          <a:avLst/>
          <a:gdLst/>
          <a:ahLst/>
          <a:cxnLst/>
          <a:rect l="0" t="0" r="0" b="0"/>
          <a:pathLst>
            <a:path>
              <a:moveTo>
                <a:pt x="0" y="28959"/>
              </a:moveTo>
              <a:lnTo>
                <a:pt x="597042" y="28959"/>
              </a:lnTo>
            </a:path>
          </a:pathLst>
        </a:custGeom>
        <a:noFill/>
        <a:ln w="25400" cap="flat" cmpd="sng" algn="ctr">
          <a:solidFill>
            <a:srgbClr val="790033"/>
          </a:solidFill>
          <a:prstDash val="solid"/>
        </a:ln>
        <a:effectLst/>
      </dsp:spPr>
      <dsp:style>
        <a:lnRef idx="2">
          <a:scrgbClr r="0" g="0" b="0"/>
        </a:lnRef>
        <a:fillRef idx="0">
          <a:scrgbClr r="0" g="0" b="0"/>
        </a:fillRef>
        <a:effectRef idx="0">
          <a:scrgbClr r="0" g="0" b="0"/>
        </a:effectRef>
        <a:fontRef idx="minor"/>
      </dsp:style>
    </dsp:sp>
    <dsp:sp modelId="{5B2CDEAD-2510-46FF-A72B-E39E9AAE9538}">
      <dsp:nvSpPr>
        <dsp:cNvPr id="0" name=""/>
        <dsp:cNvSpPr/>
      </dsp:nvSpPr>
      <dsp:spPr>
        <a:xfrm rot="17916908">
          <a:off x="1245613" y="1272324"/>
          <a:ext cx="835739" cy="57919"/>
        </a:xfrm>
        <a:custGeom>
          <a:avLst/>
          <a:gdLst/>
          <a:ahLst/>
          <a:cxnLst/>
          <a:rect l="0" t="0" r="0" b="0"/>
          <a:pathLst>
            <a:path>
              <a:moveTo>
                <a:pt x="0" y="28959"/>
              </a:moveTo>
              <a:lnTo>
                <a:pt x="835739" y="28959"/>
              </a:lnTo>
            </a:path>
          </a:pathLst>
        </a:custGeom>
        <a:noFill/>
        <a:ln w="25400" cap="flat" cmpd="sng" algn="ctr">
          <a:solidFill>
            <a:srgbClr val="790033"/>
          </a:solidFill>
          <a:prstDash val="solid"/>
        </a:ln>
        <a:effectLst/>
      </dsp:spPr>
      <dsp:style>
        <a:lnRef idx="2">
          <a:scrgbClr r="0" g="0" b="0"/>
        </a:lnRef>
        <a:fillRef idx="0">
          <a:scrgbClr r="0" g="0" b="0"/>
        </a:fillRef>
        <a:effectRef idx="0">
          <a:scrgbClr r="0" g="0" b="0"/>
        </a:effectRef>
        <a:fontRef idx="minor"/>
      </dsp:style>
    </dsp:sp>
    <dsp:sp modelId="{054158C1-7EC4-494D-BF5E-DBB13AE7E5E3}">
      <dsp:nvSpPr>
        <dsp:cNvPr id="0" name=""/>
        <dsp:cNvSpPr/>
      </dsp:nvSpPr>
      <dsp:spPr>
        <a:xfrm>
          <a:off x="318782" y="1419634"/>
          <a:ext cx="1656530" cy="1656530"/>
        </a:xfrm>
        <a:prstGeom prst="ellipse">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4AB69BF8-932A-4F05-A4D1-CB0629BC5C6C}">
      <dsp:nvSpPr>
        <dsp:cNvPr id="0" name=""/>
        <dsp:cNvSpPr/>
      </dsp:nvSpPr>
      <dsp:spPr>
        <a:xfrm>
          <a:off x="1604657" y="1237"/>
          <a:ext cx="993918" cy="993918"/>
        </a:xfrm>
        <a:prstGeom prst="ellipse">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ODI RAPID</a:t>
          </a:r>
        </a:p>
      </dsp:txBody>
      <dsp:txXfrm>
        <a:off x="1750213" y="146793"/>
        <a:ext cx="702806" cy="702806"/>
      </dsp:txXfrm>
    </dsp:sp>
    <dsp:sp modelId="{9885286E-F409-4B53-BF83-D9414A9BE404}">
      <dsp:nvSpPr>
        <dsp:cNvPr id="0" name=""/>
        <dsp:cNvSpPr/>
      </dsp:nvSpPr>
      <dsp:spPr>
        <a:xfrm>
          <a:off x="2245093" y="1110504"/>
          <a:ext cx="993918" cy="993918"/>
        </a:xfrm>
        <a:prstGeom prst="ellipse">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IDRC</a:t>
          </a:r>
        </a:p>
      </dsp:txBody>
      <dsp:txXfrm>
        <a:off x="2390649" y="1256060"/>
        <a:ext cx="702806" cy="702806"/>
      </dsp:txXfrm>
    </dsp:sp>
    <dsp:sp modelId="{5DF9B373-1CEA-41DE-9A69-7A67E463C441}">
      <dsp:nvSpPr>
        <dsp:cNvPr id="0" name=""/>
        <dsp:cNvSpPr/>
      </dsp:nvSpPr>
      <dsp:spPr>
        <a:xfrm>
          <a:off x="2245093" y="2391376"/>
          <a:ext cx="993918" cy="993918"/>
        </a:xfrm>
        <a:prstGeom prst="ellipse">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ESRC</a:t>
          </a:r>
        </a:p>
      </dsp:txBody>
      <dsp:txXfrm>
        <a:off x="2390649" y="2536932"/>
        <a:ext cx="702806" cy="702806"/>
      </dsp:txXfrm>
    </dsp:sp>
    <dsp:sp modelId="{51536D9A-5D95-4A31-BFA5-AD2653B5CC43}">
      <dsp:nvSpPr>
        <dsp:cNvPr id="0" name=""/>
        <dsp:cNvSpPr/>
      </dsp:nvSpPr>
      <dsp:spPr>
        <a:xfrm>
          <a:off x="1604657" y="3500644"/>
          <a:ext cx="993918" cy="993918"/>
        </a:xfrm>
        <a:prstGeom prst="ellipse">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WHO</a:t>
          </a:r>
        </a:p>
        <a:p>
          <a:pPr marL="0" lvl="0" indent="0" algn="ctr" defTabSz="755650">
            <a:lnSpc>
              <a:spcPct val="90000"/>
            </a:lnSpc>
            <a:spcBef>
              <a:spcPct val="0"/>
            </a:spcBef>
            <a:spcAft>
              <a:spcPct val="35000"/>
            </a:spcAft>
            <a:buNone/>
          </a:pPr>
          <a:r>
            <a:rPr lang="en-GB" sz="1700" kern="1200" dirty="0"/>
            <a:t>HRSA</a:t>
          </a:r>
        </a:p>
      </dsp:txBody>
      <dsp:txXfrm>
        <a:off x="1750213" y="3646200"/>
        <a:ext cx="702806" cy="702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2FA61-6702-46E6-90B0-AB051A86C3E5}">
      <dsp:nvSpPr>
        <dsp:cNvPr id="0" name=""/>
        <dsp:cNvSpPr/>
      </dsp:nvSpPr>
      <dsp:spPr>
        <a:xfrm>
          <a:off x="1016000" y="0"/>
          <a:ext cx="4064000" cy="406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88647-109C-4539-9F28-69EFC9BC1513}">
      <dsp:nvSpPr>
        <dsp:cNvPr id="0" name=""/>
        <dsp:cNvSpPr/>
      </dsp:nvSpPr>
      <dsp:spPr>
        <a:xfrm>
          <a:off x="1402080" y="38608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000000"/>
              </a:solidFill>
            </a:rPr>
            <a:t>Reframing contested issues </a:t>
          </a:r>
        </a:p>
      </dsp:txBody>
      <dsp:txXfrm>
        <a:off x="1479451" y="463451"/>
        <a:ext cx="1430218" cy="1430218"/>
      </dsp:txXfrm>
    </dsp:sp>
    <dsp:sp modelId="{52A74EA0-337B-4DE4-9595-30AEB04F7B23}">
      <dsp:nvSpPr>
        <dsp:cNvPr id="0" name=""/>
        <dsp:cNvSpPr/>
      </dsp:nvSpPr>
      <dsp:spPr>
        <a:xfrm>
          <a:off x="3108960" y="38608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000000"/>
              </a:solidFill>
            </a:rPr>
            <a:t>Creating public discussions of congested and neglected issues</a:t>
          </a:r>
        </a:p>
      </dsp:txBody>
      <dsp:txXfrm>
        <a:off x="3186331" y="463451"/>
        <a:ext cx="1430218" cy="1430218"/>
      </dsp:txXfrm>
    </dsp:sp>
    <dsp:sp modelId="{092C7A96-586B-44C2-8572-C9312642B38B}">
      <dsp:nvSpPr>
        <dsp:cNvPr id="0" name=""/>
        <dsp:cNvSpPr/>
      </dsp:nvSpPr>
      <dsp:spPr>
        <a:xfrm>
          <a:off x="140208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000000"/>
              </a:solidFill>
            </a:rPr>
            <a:t>Extending or shifting mainstream issues</a:t>
          </a:r>
        </a:p>
      </dsp:txBody>
      <dsp:txXfrm>
        <a:off x="1479451" y="2170331"/>
        <a:ext cx="1430218" cy="1430218"/>
      </dsp:txXfrm>
    </dsp:sp>
    <dsp:sp modelId="{4BD5A956-948F-487D-9E6C-F1E1C68420C9}">
      <dsp:nvSpPr>
        <dsp:cNvPr id="0" name=""/>
        <dsp:cNvSpPr/>
      </dsp:nvSpPr>
      <dsp:spPr>
        <a:xfrm>
          <a:off x="310896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000000"/>
              </a:solidFill>
            </a:rPr>
            <a:t>Highlighting neglected issues</a:t>
          </a:r>
        </a:p>
      </dsp:txBody>
      <dsp:txXfrm>
        <a:off x="3186331" y="2170331"/>
        <a:ext cx="1430218" cy="1430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FE34F-98FE-4186-8C0F-C957ECF27DD4}">
      <dsp:nvSpPr>
        <dsp:cNvPr id="0" name=""/>
        <dsp:cNvSpPr/>
      </dsp:nvSpPr>
      <dsp:spPr>
        <a:xfrm>
          <a:off x="971225" y="1536584"/>
          <a:ext cx="1488350" cy="1419190"/>
        </a:xfrm>
        <a:prstGeom prst="upArrow">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endParaRPr lang="en-GB" sz="3800" kern="1200" dirty="0"/>
        </a:p>
      </dsp:txBody>
      <dsp:txXfrm>
        <a:off x="1343313" y="1891382"/>
        <a:ext cx="744175" cy="1064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CDEAD-2510-46FF-A72B-E39E9AAE9538}">
      <dsp:nvSpPr>
        <dsp:cNvPr id="0" name=""/>
        <dsp:cNvSpPr/>
      </dsp:nvSpPr>
      <dsp:spPr>
        <a:xfrm rot="19852093">
          <a:off x="1541029" y="1675316"/>
          <a:ext cx="688567" cy="66621"/>
        </a:xfrm>
        <a:custGeom>
          <a:avLst/>
          <a:gdLst/>
          <a:ahLst/>
          <a:cxnLst/>
          <a:rect l="0" t="0" r="0" b="0"/>
          <a:pathLst>
            <a:path>
              <a:moveTo>
                <a:pt x="0" y="33310"/>
              </a:moveTo>
              <a:lnTo>
                <a:pt x="688567" y="33310"/>
              </a:lnTo>
            </a:path>
          </a:pathLst>
        </a:custGeom>
        <a:noFill/>
        <a:ln w="127000" cap="flat" cmpd="sng" algn="ctr">
          <a:solidFill>
            <a:srgbClr val="DC002E"/>
          </a:solidFill>
          <a:prstDash val="solid"/>
          <a:tailEnd type="triangle"/>
        </a:ln>
        <a:effectLst/>
      </dsp:spPr>
      <dsp:style>
        <a:lnRef idx="2">
          <a:scrgbClr r="0" g="0" b="0"/>
        </a:lnRef>
        <a:fillRef idx="0">
          <a:scrgbClr r="0" g="0" b="0"/>
        </a:fillRef>
        <a:effectRef idx="0">
          <a:scrgbClr r="0" g="0" b="0"/>
        </a:effectRef>
        <a:fontRef idx="minor"/>
      </dsp:style>
    </dsp:sp>
    <dsp:sp modelId="{054158C1-7EC4-494D-BF5E-DBB13AE7E5E3}">
      <dsp:nvSpPr>
        <dsp:cNvPr id="0" name=""/>
        <dsp:cNvSpPr/>
      </dsp:nvSpPr>
      <dsp:spPr>
        <a:xfrm>
          <a:off x="23192" y="1944219"/>
          <a:ext cx="2304260" cy="2337413"/>
        </a:xfrm>
        <a:prstGeom prst="ellipse">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4AB69BF8-932A-4F05-A4D1-CB0629BC5C6C}">
      <dsp:nvSpPr>
        <dsp:cNvPr id="0" name=""/>
        <dsp:cNvSpPr/>
      </dsp:nvSpPr>
      <dsp:spPr>
        <a:xfrm>
          <a:off x="2088229" y="360035"/>
          <a:ext cx="1575282" cy="1593070"/>
        </a:xfrm>
        <a:prstGeom prst="ellipse">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Attitudes to sex and sexual rights</a:t>
          </a:r>
        </a:p>
      </dsp:txBody>
      <dsp:txXfrm>
        <a:off x="2318924" y="593335"/>
        <a:ext cx="1113892" cy="1126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0B9DB-C905-4710-89F8-F9260BE9C213}">
      <dsp:nvSpPr>
        <dsp:cNvPr id="0" name=""/>
        <dsp:cNvSpPr/>
      </dsp:nvSpPr>
      <dsp:spPr>
        <a:xfrm rot="16200000">
          <a:off x="1512661" y="2867407"/>
          <a:ext cx="1156420" cy="1087031"/>
        </a:xfrm>
        <a:prstGeom prst="downArrow">
          <a:avLst>
            <a:gd name="adj1" fmla="val 50000"/>
            <a:gd name="adj2" fmla="val 35000"/>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rot="5400000">
        <a:off x="1547356" y="3121817"/>
        <a:ext cx="896801" cy="578210"/>
      </dsp:txXfrm>
    </dsp:sp>
    <dsp:sp modelId="{E5CFE34F-98FE-4186-8C0F-C957ECF27DD4}">
      <dsp:nvSpPr>
        <dsp:cNvPr id="0" name=""/>
        <dsp:cNvSpPr/>
      </dsp:nvSpPr>
      <dsp:spPr>
        <a:xfrm rot="5400000">
          <a:off x="223416" y="268222"/>
          <a:ext cx="1142619" cy="1087015"/>
        </a:xfrm>
        <a:prstGeom prst="leftArrow">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endParaRPr lang="en-GB" sz="3100" kern="1200" dirty="0"/>
        </a:p>
      </dsp:txBody>
      <dsp:txXfrm rot="-5400000">
        <a:off x="522972" y="512174"/>
        <a:ext cx="543507" cy="870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8FCDF-BDE4-4E90-9DFC-829C08554B79}">
      <dsp:nvSpPr>
        <dsp:cNvPr id="0" name=""/>
        <dsp:cNvSpPr/>
      </dsp:nvSpPr>
      <dsp:spPr>
        <a:xfrm rot="21300000">
          <a:off x="15022" y="1982673"/>
          <a:ext cx="4253599" cy="530452"/>
        </a:xfrm>
        <a:prstGeom prst="mathMinus">
          <a:avLst/>
        </a:prstGeom>
        <a:solidFill>
          <a:srgbClr val="7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5B3700-ABF1-4512-9B5C-68E3D02FBD4D}">
      <dsp:nvSpPr>
        <dsp:cNvPr id="0" name=""/>
        <dsp:cNvSpPr/>
      </dsp:nvSpPr>
      <dsp:spPr>
        <a:xfrm>
          <a:off x="693815" y="639311"/>
          <a:ext cx="925537" cy="969276"/>
        </a:xfrm>
        <a:prstGeom prst="downArrow">
          <a:avLst/>
        </a:prstGeom>
        <a:solidFill>
          <a:srgbClr val="7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FAF2C-F197-4E11-83C0-735D98AB3035}">
      <dsp:nvSpPr>
        <dsp:cNvPr id="0" name=""/>
        <dsp:cNvSpPr/>
      </dsp:nvSpPr>
      <dsp:spPr>
        <a:xfrm>
          <a:off x="1843811" y="0"/>
          <a:ext cx="2223808" cy="1888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Methods – trends and receptivity</a:t>
          </a:r>
        </a:p>
      </dsp:txBody>
      <dsp:txXfrm>
        <a:off x="1843811" y="0"/>
        <a:ext cx="2223808" cy="1888236"/>
      </dsp:txXfrm>
    </dsp:sp>
    <dsp:sp modelId="{9FAA675A-5D5B-418C-B75F-E1C162303770}">
      <dsp:nvSpPr>
        <dsp:cNvPr id="0" name=""/>
        <dsp:cNvSpPr/>
      </dsp:nvSpPr>
      <dsp:spPr>
        <a:xfrm>
          <a:off x="2627461" y="2902866"/>
          <a:ext cx="999198" cy="937967"/>
        </a:xfrm>
        <a:prstGeom prst="upArrow">
          <a:avLst/>
        </a:prstGeom>
        <a:solidFill>
          <a:srgbClr val="7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326D6-727E-402A-93B5-971CF9535248}">
      <dsp:nvSpPr>
        <dsp:cNvPr id="0" name=""/>
        <dsp:cNvSpPr/>
      </dsp:nvSpPr>
      <dsp:spPr>
        <a:xfrm>
          <a:off x="179186" y="2607564"/>
          <a:ext cx="2297486" cy="1888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Legitimacy and the who of presenting </a:t>
          </a:r>
        </a:p>
      </dsp:txBody>
      <dsp:txXfrm>
        <a:off x="179186" y="2607564"/>
        <a:ext cx="2297486" cy="1888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3EDC4-4CC8-4E21-8691-430CFD5ADC6F}">
      <dsp:nvSpPr>
        <dsp:cNvPr id="0" name=""/>
        <dsp:cNvSpPr/>
      </dsp:nvSpPr>
      <dsp:spPr>
        <a:xfrm>
          <a:off x="72116" y="1618"/>
          <a:ext cx="1047805" cy="1072428"/>
        </a:xfrm>
        <a:prstGeom prst="downArrow">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GB" sz="5100" kern="1200" dirty="0"/>
        </a:p>
      </dsp:txBody>
      <dsp:txXfrm>
        <a:off x="334067" y="1618"/>
        <a:ext cx="523903" cy="810477"/>
      </dsp:txXfrm>
    </dsp:sp>
    <dsp:sp modelId="{563F582A-85F3-4F2A-B222-A1D80E6413F6}">
      <dsp:nvSpPr>
        <dsp:cNvPr id="0" name=""/>
        <dsp:cNvSpPr/>
      </dsp:nvSpPr>
      <dsp:spPr>
        <a:xfrm>
          <a:off x="138861" y="1202051"/>
          <a:ext cx="914315" cy="914315"/>
        </a:xfrm>
        <a:prstGeom prst="mathPlus">
          <a:avLst/>
        </a:prstGeom>
        <a:solidFill>
          <a:srgbClr val="DC002E"/>
        </a:solidFill>
        <a:ln>
          <a:solidFill>
            <a:srgbClr val="DC002E"/>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260053" y="1551685"/>
        <a:ext cx="671931" cy="215047"/>
      </dsp:txXfrm>
    </dsp:sp>
    <dsp:sp modelId="{DFF85050-420A-4E9B-98BE-41BB6BE50086}">
      <dsp:nvSpPr>
        <dsp:cNvPr id="0" name=""/>
        <dsp:cNvSpPr/>
      </dsp:nvSpPr>
      <dsp:spPr>
        <a:xfrm>
          <a:off x="27283" y="2244370"/>
          <a:ext cx="1137471" cy="1082155"/>
        </a:xfrm>
        <a:prstGeom prst="upArrow">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GB" sz="5100" kern="1200" dirty="0"/>
        </a:p>
      </dsp:txBody>
      <dsp:txXfrm>
        <a:off x="311651" y="2514909"/>
        <a:ext cx="568735" cy="811616"/>
      </dsp:txXfrm>
    </dsp:sp>
    <dsp:sp modelId="{89BAB3A2-793A-4809-8499-72222949D6D0}">
      <dsp:nvSpPr>
        <dsp:cNvPr id="0" name=""/>
        <dsp:cNvSpPr/>
      </dsp:nvSpPr>
      <dsp:spPr>
        <a:xfrm>
          <a:off x="1401215" y="1370860"/>
          <a:ext cx="501296" cy="586422"/>
        </a:xfrm>
        <a:prstGeom prst="rightArrow">
          <a:avLst>
            <a:gd name="adj1" fmla="val 60000"/>
            <a:gd name="adj2" fmla="val 50000"/>
          </a:avLst>
        </a:prstGeom>
        <a:solidFill>
          <a:srgbClr val="DC002E"/>
        </a:solidFill>
        <a:ln>
          <a:solidFill>
            <a:srgbClr val="DC002E"/>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1401215" y="1488144"/>
        <a:ext cx="350907" cy="351854"/>
      </dsp:txXfrm>
    </dsp:sp>
    <dsp:sp modelId="{3245D041-9F89-4E0F-A522-994BD2F5F4A0}">
      <dsp:nvSpPr>
        <dsp:cNvPr id="0" name=""/>
        <dsp:cNvSpPr/>
      </dsp:nvSpPr>
      <dsp:spPr>
        <a:xfrm>
          <a:off x="2110597" y="519333"/>
          <a:ext cx="2254606" cy="2289476"/>
        </a:xfrm>
        <a:prstGeom prst="ellipse">
          <a:avLst/>
        </a:prstGeom>
        <a:solidFill>
          <a:srgbClr val="79003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Dedicated staff; Research uptake success</a:t>
          </a:r>
        </a:p>
      </dsp:txBody>
      <dsp:txXfrm>
        <a:off x="2440776" y="854619"/>
        <a:ext cx="1594248" cy="16189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CE5EF-C336-4ED9-9652-EB63F48C8817}">
      <dsp:nvSpPr>
        <dsp:cNvPr id="0" name=""/>
        <dsp:cNvSpPr/>
      </dsp:nvSpPr>
      <dsp:spPr>
        <a:xfrm>
          <a:off x="359746" y="0"/>
          <a:ext cx="4212224" cy="4495800"/>
        </a:xfrm>
        <a:prstGeom prst="triangle">
          <a:avLst/>
        </a:prstGeom>
        <a:solidFill>
          <a:srgbClr val="790033"/>
        </a:solidFill>
        <a:ln w="25400" cap="flat" cmpd="sng" algn="ctr">
          <a:solidFill>
            <a:srgbClr val="790033"/>
          </a:solidFill>
          <a:prstDash val="solid"/>
        </a:ln>
        <a:effectLst/>
      </dsp:spPr>
      <dsp:style>
        <a:lnRef idx="2">
          <a:scrgbClr r="0" g="0" b="0"/>
        </a:lnRef>
        <a:fillRef idx="1">
          <a:scrgbClr r="0" g="0" b="0"/>
        </a:fillRef>
        <a:effectRef idx="0">
          <a:scrgbClr r="0" g="0" b="0"/>
        </a:effectRef>
        <a:fontRef idx="minor">
          <a:schemeClr val="lt1"/>
        </a:fontRef>
      </dsp:style>
    </dsp:sp>
    <dsp:sp modelId="{EB8A68DC-04E1-445C-AC4F-792CF094F155}">
      <dsp:nvSpPr>
        <dsp:cNvPr id="0" name=""/>
        <dsp:cNvSpPr/>
      </dsp:nvSpPr>
      <dsp:spPr>
        <a:xfrm>
          <a:off x="2376266" y="1152111"/>
          <a:ext cx="2194797" cy="1383079"/>
        </a:xfrm>
        <a:prstGeom prst="roundRect">
          <a:avLst/>
        </a:prstGeom>
        <a:solidFill>
          <a:schemeClr val="lt1">
            <a:alpha val="90000"/>
            <a:hueOff val="0"/>
            <a:satOff val="0"/>
            <a:lumOff val="0"/>
            <a:alphaOff val="0"/>
          </a:schemeClr>
        </a:solidFill>
        <a:ln w="25400" cap="flat" cmpd="sng" algn="ctr">
          <a:solidFill>
            <a:srgbClr val="790033"/>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Transparency</a:t>
          </a:r>
        </a:p>
      </dsp:txBody>
      <dsp:txXfrm>
        <a:off x="2443782" y="1219627"/>
        <a:ext cx="2059765" cy="1248047"/>
      </dsp:txXfrm>
    </dsp:sp>
    <dsp:sp modelId="{1D033195-7A07-4DA0-8400-E6202BA033B6}">
      <dsp:nvSpPr>
        <dsp:cNvPr id="0" name=""/>
        <dsp:cNvSpPr/>
      </dsp:nvSpPr>
      <dsp:spPr>
        <a:xfrm>
          <a:off x="2376266" y="2736298"/>
          <a:ext cx="2196468" cy="1371987"/>
        </a:xfrm>
        <a:prstGeom prst="roundRect">
          <a:avLst/>
        </a:prstGeom>
        <a:solidFill>
          <a:schemeClr val="lt1">
            <a:alpha val="90000"/>
            <a:hueOff val="0"/>
            <a:satOff val="0"/>
            <a:lumOff val="0"/>
            <a:alphaOff val="0"/>
          </a:schemeClr>
        </a:solidFill>
        <a:ln w="25400" cap="flat" cmpd="sng" algn="ctr">
          <a:solidFill>
            <a:srgbClr val="790033"/>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Accountability</a:t>
          </a:r>
        </a:p>
      </dsp:txBody>
      <dsp:txXfrm>
        <a:off x="2443241" y="2803273"/>
        <a:ext cx="2062518" cy="1238037"/>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5603"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5607"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9D823561-D8A8-4272-879E-ADE3A84E68D6}" type="slidenum">
              <a:rPr lang="en-US"/>
              <a:pPr>
                <a:defRPr/>
              </a:pPr>
              <a:t>‹#›</a:t>
            </a:fld>
            <a:endParaRPr lang="en-US"/>
          </a:p>
        </p:txBody>
      </p:sp>
    </p:spTree>
    <p:extLst>
      <p:ext uri="{BB962C8B-B14F-4D97-AF65-F5344CB8AC3E}">
        <p14:creationId xmlns:p14="http://schemas.microsoft.com/office/powerpoint/2010/main" val="3904023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B12"/><Relationship Id="rId3" Type="http://schemas.openxmlformats.org/officeDocument/2006/relationships/hyperlink" Target="#B11"/><Relationship Id="rId7" Type="http://schemas.openxmlformats.org/officeDocument/2006/relationships/hyperlink" Target="#B6"/><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B5"/><Relationship Id="rId5" Type="http://schemas.openxmlformats.org/officeDocument/2006/relationships/hyperlink" Target="#B9"/><Relationship Id="rId4" Type="http://schemas.openxmlformats.org/officeDocument/2006/relationships/hyperlink" Target="#B3"/><Relationship Id="rId9" Type="http://schemas.openxmlformats.org/officeDocument/2006/relationships/hyperlink" Target="#B13"/></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dirty="0"/>
              <a:t>Increasing interest in impact of research amongst researchers, advocates and donors</a:t>
            </a:r>
          </a:p>
          <a:p>
            <a:r>
              <a:rPr lang="en-GB" sz="1200" b="0" dirty="0"/>
              <a:t>Use of DFID RPC funding as a framework to explore research engagement in SRH &amp; HIV</a:t>
            </a:r>
          </a:p>
          <a:p>
            <a:r>
              <a:rPr lang="en-GB" sz="1200" b="0" dirty="0"/>
              <a:t>Sexual Health HIV Evidence into Practice (SHHEP network) </a:t>
            </a:r>
          </a:p>
          <a:p>
            <a:endParaRPr lang="en-US" dirty="0"/>
          </a:p>
        </p:txBody>
      </p:sp>
      <p:sp>
        <p:nvSpPr>
          <p:cNvPr id="4" name="Slide Number Placeholder 3"/>
          <p:cNvSpPr>
            <a:spLocks noGrp="1"/>
          </p:cNvSpPr>
          <p:nvPr>
            <p:ph type="sldNum" sz="quarter" idx="10"/>
          </p:nvPr>
        </p:nvSpPr>
        <p:spPr/>
        <p:txBody>
          <a:bodyPr/>
          <a:lstStyle/>
          <a:p>
            <a:pPr>
              <a:defRPr/>
            </a:pPr>
            <a:fld id="{52CBF2BD-EDE1-4368-BE8D-48BEDE7449E9}"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D823561-D8A8-4272-879E-ADE3A84E68D6}" type="slidenum">
              <a:rPr lang="en-US" smtClean="0"/>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Tie to</a:t>
            </a:r>
            <a:r>
              <a:rPr lang="en-GB" baseline="0" dirty="0"/>
              <a:t> health systems research </a:t>
            </a:r>
            <a:endParaRPr lang="en-GB" dirty="0"/>
          </a:p>
        </p:txBody>
      </p:sp>
      <p:sp>
        <p:nvSpPr>
          <p:cNvPr id="4" name="Slide Number Placeholder 3"/>
          <p:cNvSpPr>
            <a:spLocks noGrp="1"/>
          </p:cNvSpPr>
          <p:nvPr>
            <p:ph type="sldNum" sz="quarter" idx="10"/>
          </p:nvPr>
        </p:nvSpPr>
        <p:spPr/>
        <p:txBody>
          <a:bodyPr/>
          <a:lstStyle/>
          <a:p>
            <a:pPr>
              <a:defRPr/>
            </a:pPr>
            <a:fld id="{9D823561-D8A8-4272-879E-ADE3A84E68D6}" type="slidenum">
              <a:rPr lang="en-US" smtClean="0"/>
              <a:pPr>
                <a:defRPr/>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And ESRC</a:t>
            </a:r>
            <a:r>
              <a:rPr lang="en-GB" baseline="0" dirty="0"/>
              <a:t> </a:t>
            </a:r>
            <a:r>
              <a:rPr lang="en-GB" baseline="0"/>
              <a:t>DFID approach </a:t>
            </a:r>
            <a:endParaRPr lang="en-GB"/>
          </a:p>
        </p:txBody>
      </p:sp>
      <p:sp>
        <p:nvSpPr>
          <p:cNvPr id="4" name="Slide Number Placeholder 3"/>
          <p:cNvSpPr>
            <a:spLocks noGrp="1"/>
          </p:cNvSpPr>
          <p:nvPr>
            <p:ph type="sldNum" sz="quarter" idx="10"/>
          </p:nvPr>
        </p:nvSpPr>
        <p:spPr/>
        <p:txBody>
          <a:bodyPr/>
          <a:lstStyle/>
          <a:p>
            <a:pPr>
              <a:defRPr/>
            </a:pPr>
            <a:fld id="{9D823561-D8A8-4272-879E-ADE3A84E68D6}" type="slidenum">
              <a:rPr lang="en-US" smtClean="0"/>
              <a:pPr>
                <a:defRPr/>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D823561-D8A8-4272-879E-ADE3A84E68D6}"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4000"/>
              </a:lnSpc>
              <a:spcBef>
                <a:spcPts val="0"/>
              </a:spcBef>
            </a:pPr>
            <a:r>
              <a:rPr lang="en-GB" sz="1200" dirty="0"/>
              <a:t>Theme 1: </a:t>
            </a:r>
            <a:r>
              <a:rPr lang="en-GB" sz="1200" b="0" dirty="0"/>
              <a:t>The theory and practice of research engagement</a:t>
            </a:r>
          </a:p>
          <a:p>
            <a:pPr>
              <a:lnSpc>
                <a:spcPct val="114000"/>
              </a:lnSpc>
              <a:spcBef>
                <a:spcPts val="0"/>
              </a:spcBef>
            </a:pPr>
            <a:r>
              <a:rPr lang="en-GB" sz="1200" dirty="0"/>
              <a:t>Theme 2:</a:t>
            </a:r>
            <a:r>
              <a:rPr lang="en-GB" sz="1200" b="0" dirty="0"/>
              <a:t> Applying policy analysis to explore the role of research evidence in SRH and HIV/AIDS policy</a:t>
            </a:r>
          </a:p>
          <a:p>
            <a:pPr>
              <a:lnSpc>
                <a:spcPct val="114000"/>
              </a:lnSpc>
              <a:spcBef>
                <a:spcPts val="0"/>
              </a:spcBef>
            </a:pPr>
            <a:r>
              <a:rPr lang="en-GB" sz="1200" dirty="0"/>
              <a:t>Theme 3:</a:t>
            </a:r>
            <a:r>
              <a:rPr lang="en-GB" sz="1200" b="0" dirty="0"/>
              <a:t> Strategies and methodologies for engagement</a:t>
            </a:r>
          </a:p>
          <a:p>
            <a:pPr>
              <a:lnSpc>
                <a:spcPct val="114000"/>
              </a:lnSpc>
              <a:spcBef>
                <a:spcPts val="0"/>
              </a:spcBef>
            </a:pPr>
            <a:r>
              <a:rPr lang="en-GB" sz="1200" dirty="0"/>
              <a:t>Theme 4:</a:t>
            </a:r>
            <a:r>
              <a:rPr lang="en-GB" sz="1200" b="0" dirty="0"/>
              <a:t> Advocacy and engagement to influence attitudes on controversial elements of sexual health</a:t>
            </a:r>
          </a:p>
          <a:p>
            <a:pPr>
              <a:lnSpc>
                <a:spcPct val="114000"/>
              </a:lnSpc>
              <a:spcBef>
                <a:spcPts val="0"/>
              </a:spcBef>
            </a:pPr>
            <a:r>
              <a:rPr lang="en-GB" sz="1200" dirty="0"/>
              <a:t>Theme 5:</a:t>
            </a:r>
            <a:r>
              <a:rPr lang="en-GB" sz="1200" b="0" dirty="0"/>
              <a:t> Institutional approaches to intersectoral engagement for action and strengthening research communications.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pPr>
              <a:defRPr/>
            </a:pPr>
            <a:fld id="{52CBF2BD-EDE1-4368-BE8D-48BEDE7449E9}"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Arial" charset="0"/>
                <a:ea typeface="ヒラギノ角ゴ Pro W3" pitchFamily="1" charset="-128"/>
                <a:cs typeface="+mn-cs"/>
              </a:rPr>
              <a:t>Health Research Systems Analysis (HRSA) Initiative </a:t>
            </a:r>
            <a:endParaRPr lang="en-GB" dirty="0"/>
          </a:p>
        </p:txBody>
      </p:sp>
      <p:sp>
        <p:nvSpPr>
          <p:cNvPr id="4" name="Slide Number Placeholder 3"/>
          <p:cNvSpPr>
            <a:spLocks noGrp="1"/>
          </p:cNvSpPr>
          <p:nvPr>
            <p:ph type="sldNum" sz="quarter" idx="10"/>
          </p:nvPr>
        </p:nvSpPr>
        <p:spPr/>
        <p:txBody>
          <a:bodyPr/>
          <a:lstStyle/>
          <a:p>
            <a:pPr>
              <a:defRPr/>
            </a:pPr>
            <a:fld id="{9D823561-D8A8-4272-879E-ADE3A84E68D6}"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Creating public</a:t>
            </a:r>
            <a:r>
              <a:rPr lang="en-US" baseline="0" dirty="0"/>
              <a:t> discussions: </a:t>
            </a:r>
            <a:r>
              <a:rPr lang="en-GB" sz="1200" b="0" kern="1200" baseline="0" dirty="0"/>
              <a:t>BRAC has worked to change attitudes of key government and media stakeholders towards sexuality in Bangladesh. This included holding a public meeting on sexuality, careful and active recruitment of participants, and capitalising on credibility held by academic institutions in Bangladesh to ally with</a:t>
            </a:r>
          </a:p>
          <a:p>
            <a:r>
              <a:rPr lang="en-GB" sz="1200" b="0" kern="1200" baseline="0" dirty="0"/>
              <a:t>queer groups. (See: Rashid et al., this issue)</a:t>
            </a:r>
          </a:p>
          <a:p>
            <a:endParaRPr lang="en-GB" sz="1200" b="0" kern="1200" baseline="0" dirty="0">
              <a:solidFill>
                <a:schemeClr val="tx1"/>
              </a:solidFill>
              <a:latin typeface="Arial" charset="0"/>
              <a:ea typeface="ヒラギノ角ゴ Pro W3" pitchFamily="1" charset="-128"/>
              <a:cs typeface="+mn-cs"/>
            </a:endParaRPr>
          </a:p>
          <a:p>
            <a:r>
              <a:rPr lang="en-GB" sz="1200" b="0" kern="1200" baseline="0" dirty="0">
                <a:solidFill>
                  <a:schemeClr val="tx1"/>
                </a:solidFill>
                <a:latin typeface="Arial" charset="0"/>
                <a:ea typeface="ヒラギノ角ゴ Pro W3" pitchFamily="1" charset="-128"/>
                <a:cs typeface="+mn-cs"/>
              </a:rPr>
              <a:t>Reframing contested issues: </a:t>
            </a:r>
            <a:r>
              <a:rPr lang="en-GB" sz="1200" kern="1200" baseline="0" dirty="0"/>
              <a:t>APHRC’s presentation of the results of their Protecting the Next Generation project at two international conferences, the first in Tanzania in 2007 and the second in Nigeria in 2008. The first time the information about the early age at which young people are starting to have sex and the</a:t>
            </a:r>
          </a:p>
          <a:p>
            <a:r>
              <a:rPr lang="en-GB" sz="1200" kern="1200" baseline="0" dirty="0"/>
              <a:t>need to provide them with SRH information and services was met with concern and anger by audiences, and the second time they presented the same messages in a more sensitive way (e.g. emphasising the importance of parents in young peoples’ lives and the dilemmas parents face) but with the same policy conclusions, the audience had a much more favourable reaction.</a:t>
            </a:r>
          </a:p>
          <a:p>
            <a:endParaRPr lang="en-GB" sz="1200" b="0" kern="1200" dirty="0">
              <a:solidFill>
                <a:schemeClr val="tx1"/>
              </a:solidFill>
              <a:latin typeface="Arial" charset="0"/>
              <a:ea typeface="ヒラギノ角ゴ Pro W3"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latin typeface="Arial" charset="0"/>
                <a:ea typeface="ヒラギノ角ゴ Pro W3" pitchFamily="1" charset="-128"/>
                <a:cs typeface="+mn-cs"/>
              </a:rPr>
              <a:t>Highlighting</a:t>
            </a:r>
            <a:r>
              <a:rPr lang="en-GB" sz="1200" b="0" kern="1200" baseline="0" dirty="0">
                <a:solidFill>
                  <a:schemeClr val="tx1"/>
                </a:solidFill>
                <a:latin typeface="Arial" charset="0"/>
                <a:ea typeface="ヒラギノ角ゴ Pro W3" pitchFamily="1" charset="-128"/>
                <a:cs typeface="+mn-cs"/>
              </a:rPr>
              <a:t> neglected issues: </a:t>
            </a:r>
            <a:r>
              <a:rPr lang="en-GB" sz="1200" kern="1200" baseline="0" dirty="0"/>
              <a:t>Bringing work on congenital syphilis higher up the policy agenda in Ghana through collaboration with the Ghanaian </a:t>
            </a:r>
            <a:r>
              <a:rPr lang="en-GB" sz="1200" kern="1200" baseline="0" dirty="0" err="1"/>
              <a:t>MoH</a:t>
            </a:r>
            <a:r>
              <a:rPr lang="en-GB" sz="1200" kern="1200" baseline="0" dirty="0"/>
              <a:t>. Generating buy-in for research findings at the national level through working with WHO on STI treatment and management guidelines (LSHTM and SRH and HIV partners).</a:t>
            </a:r>
          </a:p>
          <a:p>
            <a:endParaRPr lang="en-GB" sz="1200" b="0" kern="1200" dirty="0">
              <a:solidFill>
                <a:schemeClr val="tx1"/>
              </a:solidFill>
              <a:latin typeface="Arial" charset="0"/>
              <a:ea typeface="ヒラギノ角ゴ Pro W3"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latin typeface="Arial" charset="0"/>
                <a:ea typeface="ヒラギノ角ゴ Pro W3" pitchFamily="1" charset="-128"/>
                <a:cs typeface="+mn-cs"/>
              </a:rPr>
              <a:t>Extending</a:t>
            </a:r>
            <a:r>
              <a:rPr lang="en-GB" sz="1200" b="0" kern="1200" baseline="0" dirty="0">
                <a:solidFill>
                  <a:schemeClr val="tx1"/>
                </a:solidFill>
                <a:latin typeface="Arial" charset="0"/>
                <a:ea typeface="ヒラギノ角ゴ Pro W3" pitchFamily="1" charset="-128"/>
                <a:cs typeface="+mn-cs"/>
              </a:rPr>
              <a:t> or shifting mainstream issues: </a:t>
            </a:r>
            <a:r>
              <a:rPr lang="en-GB" sz="1200" kern="1200" baseline="0" dirty="0"/>
              <a:t>Strategic use of high profile conferences on relevant subjects. For example Evidence For Action (UK) held a satellite meeting at the XVII Mexico AIDS conference to share experience of using and generating evidence to improve HIV treatment and care systems in resource-poor settings. A communications officer from IDS (UK) sent out a blog from this meeting highlighting links between unfolding HIV debates and research from the Realising Rights consortium.</a:t>
            </a:r>
          </a:p>
          <a:p>
            <a:endParaRPr lang="en-GB" sz="1200" b="0" kern="1200" dirty="0">
              <a:solidFill>
                <a:schemeClr val="tx1"/>
              </a:solidFill>
              <a:latin typeface="Arial" charset="0"/>
              <a:ea typeface="ヒラギノ角ゴ Pro W3" pitchFamily="1" charset="-128"/>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2CBF2BD-EDE1-4368-BE8D-48BEDE7449E9}" type="slidenum">
              <a:rPr lang="en-US" smtClean="0"/>
              <a:pPr>
                <a:defRPr/>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charset="-128"/>
              </a:rPr>
              <a:t>Note: this is Figure 1. The research-policy interface</a:t>
            </a:r>
          </a:p>
        </p:txBody>
      </p:sp>
      <p:sp>
        <p:nvSpPr>
          <p:cNvPr id="15363" name="Slide Number Placeholder 3"/>
          <p:cNvSpPr>
            <a:spLocks noGrp="1"/>
          </p:cNvSpPr>
          <p:nvPr>
            <p:ph type="sldNum" sz="quarter" idx="5"/>
          </p:nvPr>
        </p:nvSpPr>
        <p:spPr bwMode="auto">
          <a:noFill/>
          <a:ln>
            <a:miter lim="800000"/>
            <a:headEnd/>
            <a:tailEnd/>
          </a:ln>
        </p:spPr>
        <p:txBody>
          <a:bodyPr/>
          <a:lstStyle/>
          <a:p>
            <a:fld id="{37C1A603-AA69-4521-A941-E67E10F39205}" type="slidenum">
              <a:rPr lang="en-US"/>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D823561-D8A8-4272-879E-ADE3A84E68D6}" type="slidenum">
              <a:rPr lang="en-US" smtClean="0"/>
              <a:pPr>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a:t>A repeated theme from interviews with researchers working on SRH and HIV/AIDS was how attitudes to sex and sexual rights have an important influence on the uptake of policy in their field. Compared to many other research areas, cultural and social factors are strongly influential in political processes in this area. </a:t>
            </a:r>
          </a:p>
          <a:p>
            <a:endParaRPr lang="en-GB" dirty="0"/>
          </a:p>
        </p:txBody>
      </p:sp>
      <p:sp>
        <p:nvSpPr>
          <p:cNvPr id="4" name="Slide Number Placeholder 3"/>
          <p:cNvSpPr>
            <a:spLocks noGrp="1"/>
          </p:cNvSpPr>
          <p:nvPr>
            <p:ph type="sldNum" sz="quarter" idx="10"/>
          </p:nvPr>
        </p:nvSpPr>
        <p:spPr/>
        <p:txBody>
          <a:bodyPr/>
          <a:lstStyle/>
          <a:p>
            <a:pPr>
              <a:defRPr/>
            </a:pPr>
            <a:fld id="{9D823561-D8A8-4272-879E-ADE3A84E68D6}"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D823561-D8A8-4272-879E-ADE3A84E68D6}"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Discursive</a:t>
            </a:r>
            <a:r>
              <a:rPr lang="en-GB" baseline="0" dirty="0"/>
              <a:t> changes – change discourse – </a:t>
            </a:r>
            <a:r>
              <a:rPr lang="en-GB" sz="1200" dirty="0"/>
              <a:t>Opening new public spaces/discourses on representations of sexuality in Bangladesh (Rashid et al [</a:t>
            </a:r>
            <a:r>
              <a:rPr lang="en-GB" sz="1200" dirty="0">
                <a:hlinkClick r:id="rId3"/>
              </a:rPr>
              <a:t>11</a:t>
            </a:r>
            <a:r>
              <a:rPr lang="en-GB" sz="1200" dirty="0"/>
              <a:t>])</a:t>
            </a:r>
            <a:br>
              <a:rPr lang="en-GB" sz="1200" dirty="0"/>
            </a:br>
            <a:r>
              <a:rPr lang="en-GB" sz="1200" dirty="0"/>
              <a:t>Challenging key academic or policy discourses, for example on health economics and on Children and HIV, and gender and masculinities (Crichton and Theobald [</a:t>
            </a:r>
            <a:r>
              <a:rPr lang="en-GB" sz="1200" dirty="0">
                <a:hlinkClick r:id="rId4"/>
              </a:rPr>
              <a:t>3</a:t>
            </a:r>
            <a:r>
              <a:rPr lang="en-GB" sz="1200" dirty="0"/>
              <a:t>])</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Content changes – change laws / policies - </a:t>
            </a:r>
            <a:r>
              <a:rPr lang="en-GB" sz="1200" dirty="0"/>
              <a:t>Change in law to exempt survivors of gender-based violence from paying medical costs (Tulloch et al [</a:t>
            </a:r>
            <a:r>
              <a:rPr lang="en-GB" sz="1200" dirty="0">
                <a:hlinkClick r:id="rId5"/>
              </a:rPr>
              <a:t>9</a:t>
            </a:r>
            <a:r>
              <a:rPr lang="en-GB" sz="1200" dirty="0"/>
              <a:t>])</a:t>
            </a:r>
            <a:br>
              <a:rPr lang="en-GB" sz="1200" dirty="0"/>
            </a:br>
            <a:r>
              <a:rPr lang="en-GB" sz="1200" dirty="0"/>
              <a:t>Research to analyse the process of uptake of </a:t>
            </a:r>
            <a:r>
              <a:rPr lang="en-GB" sz="1200" dirty="0" err="1"/>
              <a:t>Cotrimoxazole</a:t>
            </a:r>
            <a:r>
              <a:rPr lang="en-GB" sz="1200" dirty="0"/>
              <a:t> preventive therapy in Zambia, Uganda and Malawi and draw out lessons on policy change (Hutchinson et al [</a:t>
            </a:r>
            <a:r>
              <a:rPr lang="en-GB" sz="1200" dirty="0">
                <a:hlinkClick r:id="rId6"/>
              </a:rPr>
              <a:t>5</a:t>
            </a:r>
            <a:r>
              <a:rPr lang="en-GB" sz="1200" dirty="0"/>
              <a:t>])</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Procedural – change how</a:t>
            </a:r>
            <a:r>
              <a:rPr lang="en-GB" baseline="0" dirty="0"/>
              <a:t> health related </a:t>
            </a:r>
            <a:r>
              <a:rPr lang="en-GB" baseline="0" dirty="0" err="1"/>
              <a:t>gov</a:t>
            </a:r>
            <a:r>
              <a:rPr lang="en-GB" baseline="0" dirty="0"/>
              <a:t> ministries or agencies analyse their data on service delivery - </a:t>
            </a:r>
            <a:r>
              <a:rPr lang="en-GB" sz="1200" dirty="0"/>
              <a:t>Gender disaggregated data and equity analysis of ART data now part of </a:t>
            </a:r>
            <a:r>
              <a:rPr lang="en-GB" sz="1200" dirty="0" err="1"/>
              <a:t>MoH</a:t>
            </a:r>
            <a:r>
              <a:rPr lang="en-GB" sz="1200" dirty="0"/>
              <a:t> processes (REACH Trust, Malawi) (Crichton and Theobald [</a:t>
            </a:r>
            <a:r>
              <a:rPr lang="en-GB" sz="1200" dirty="0">
                <a:hlinkClick r:id="rId4"/>
              </a:rPr>
              <a:t>3</a:t>
            </a:r>
            <a:r>
              <a:rPr lang="en-GB" sz="1200" dirty="0"/>
              <a:t>])</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Behavioural</a:t>
            </a:r>
            <a:r>
              <a:rPr lang="en-GB" baseline="0" dirty="0"/>
              <a:t> – Raise awareness of and access to research and capacity to understand it - </a:t>
            </a:r>
            <a:r>
              <a:rPr lang="en-GB" sz="1200" dirty="0"/>
              <a:t>Media engagement and media capacity building:</a:t>
            </a:r>
            <a:br>
              <a:rPr lang="en-GB" sz="1200" dirty="0"/>
            </a:br>
            <a:r>
              <a:rPr lang="en-GB" sz="1200" dirty="0"/>
              <a:t>Raising awareness about health and rights through an entertaining and engaging drama – Makutano Junction (</a:t>
            </a:r>
            <a:r>
              <a:rPr lang="en-GB" sz="1200" dirty="0" err="1"/>
              <a:t>Oronje</a:t>
            </a:r>
            <a:r>
              <a:rPr lang="en-GB" sz="1200" dirty="0"/>
              <a:t> et al [</a:t>
            </a:r>
            <a:r>
              <a:rPr lang="en-GB" sz="1200" dirty="0">
                <a:hlinkClick r:id="rId7"/>
              </a:rPr>
              <a:t>6</a:t>
            </a:r>
            <a:r>
              <a:rPr lang="en-GB" sz="1200" dirty="0"/>
              <a:t>])</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Support attitudinal</a:t>
            </a:r>
            <a:r>
              <a:rPr lang="en-GB" baseline="0" dirty="0"/>
              <a:t> change - </a:t>
            </a:r>
            <a:r>
              <a:rPr lang="en-GB" sz="1200" dirty="0"/>
              <a:t>The Pleasure Project’s global mapping of pleasure used research to promote sexy safe sex (</a:t>
            </a:r>
            <a:r>
              <a:rPr lang="en-GB" sz="1200" dirty="0" err="1"/>
              <a:t>Knerr</a:t>
            </a:r>
            <a:r>
              <a:rPr lang="en-GB" sz="1200" dirty="0"/>
              <a:t> &amp; </a:t>
            </a:r>
            <a:r>
              <a:rPr lang="en-GB" sz="1200" dirty="0" err="1"/>
              <a:t>Philpott</a:t>
            </a:r>
            <a:r>
              <a:rPr lang="en-GB" sz="1200" dirty="0"/>
              <a:t> [</a:t>
            </a:r>
            <a:r>
              <a:rPr lang="en-GB" sz="1200" dirty="0">
                <a:hlinkClick r:id="rId8"/>
              </a:rPr>
              <a:t>12</a:t>
            </a:r>
            <a:r>
              <a:rPr lang="en-GB" sz="1200" dirty="0"/>
              <a:t>])</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Building national capacity to carry out research and identify</a:t>
            </a:r>
            <a:r>
              <a:rPr lang="en-GB" baseline="0" dirty="0"/>
              <a:t> the policy implications - </a:t>
            </a:r>
            <a:r>
              <a:rPr lang="en-GB" sz="1200" dirty="0"/>
              <a:t>Research was undertaken on OVC within the Ministry of Health and links developed with other government departments (</a:t>
            </a:r>
            <a:r>
              <a:rPr lang="en-GB" sz="1200" dirty="0" err="1"/>
              <a:t>Gyapong</a:t>
            </a:r>
            <a:r>
              <a:rPr lang="en-GB" sz="1200" dirty="0"/>
              <a:t> et al [</a:t>
            </a:r>
            <a:r>
              <a:rPr lang="en-GB" sz="1200" dirty="0">
                <a:hlinkClick r:id="rId9"/>
              </a:rPr>
              <a:t>13</a:t>
            </a:r>
            <a:r>
              <a:rPr lang="en-GB" sz="1200" dirty="0"/>
              <a:t>])</a:t>
            </a:r>
          </a:p>
        </p:txBody>
      </p:sp>
      <p:sp>
        <p:nvSpPr>
          <p:cNvPr id="4" name="Slide Number Placeholder 3"/>
          <p:cNvSpPr>
            <a:spLocks noGrp="1"/>
          </p:cNvSpPr>
          <p:nvPr>
            <p:ph type="sldNum" sz="quarter" idx="10"/>
          </p:nvPr>
        </p:nvSpPr>
        <p:spPr/>
        <p:txBody>
          <a:bodyPr/>
          <a:lstStyle/>
          <a:p>
            <a:pPr>
              <a:defRPr/>
            </a:pPr>
            <a:fld id="{52CBF2BD-EDE1-4368-BE8D-48BEDE7449E9}"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Logo_front_pg"/>
          <p:cNvPicPr>
            <a:picLocks noChangeAspect="1" noChangeArrowheads="1"/>
          </p:cNvPicPr>
          <p:nvPr userDrawn="1"/>
        </p:nvPicPr>
        <p:blipFill>
          <a:blip r:embed="rId2" cstate="print"/>
          <a:srcRect/>
          <a:stretch>
            <a:fillRect/>
          </a:stretch>
        </p:blipFill>
        <p:spPr bwMode="auto">
          <a:xfrm>
            <a:off x="6019800" y="557213"/>
            <a:ext cx="2611438" cy="1897062"/>
          </a:xfrm>
          <a:prstGeom prst="rect">
            <a:avLst/>
          </a:prstGeom>
          <a:noFill/>
          <a:ln w="9525">
            <a:noFill/>
            <a:miter lim="800000"/>
            <a:headEnd/>
            <a:tailEnd/>
          </a:ln>
        </p:spPr>
      </p:pic>
      <p:sp>
        <p:nvSpPr>
          <p:cNvPr id="5" name="Line 14"/>
          <p:cNvSpPr>
            <a:spLocks noChangeShapeType="1"/>
          </p:cNvSpPr>
          <p:nvPr userDrawn="1"/>
        </p:nvSpPr>
        <p:spPr bwMode="auto">
          <a:xfrm>
            <a:off x="0" y="4114800"/>
            <a:ext cx="9144000" cy="0"/>
          </a:xfrm>
          <a:prstGeom prst="line">
            <a:avLst/>
          </a:prstGeom>
          <a:noFill/>
          <a:ln w="28575">
            <a:solidFill>
              <a:srgbClr val="DC002E"/>
            </a:solidFill>
            <a:round/>
            <a:headEnd/>
            <a:tailEnd/>
          </a:ln>
        </p:spPr>
        <p:txBody>
          <a:bodyPr wrap="none" anchor="ctr"/>
          <a:lstStyle/>
          <a:p>
            <a:pPr>
              <a:defRPr/>
            </a:pPr>
            <a:endParaRPr lang="en-GB"/>
          </a:p>
        </p:txBody>
      </p:sp>
      <p:sp>
        <p:nvSpPr>
          <p:cNvPr id="6" name="Line 15"/>
          <p:cNvSpPr>
            <a:spLocks noChangeShapeType="1"/>
          </p:cNvSpPr>
          <p:nvPr userDrawn="1"/>
        </p:nvSpPr>
        <p:spPr bwMode="auto">
          <a:xfrm>
            <a:off x="0" y="5810250"/>
            <a:ext cx="9144000" cy="0"/>
          </a:xfrm>
          <a:prstGeom prst="line">
            <a:avLst/>
          </a:prstGeom>
          <a:noFill/>
          <a:ln w="28575">
            <a:solidFill>
              <a:srgbClr val="DC002E"/>
            </a:solidFill>
            <a:round/>
            <a:headEnd/>
            <a:tailEnd/>
          </a:ln>
        </p:spPr>
        <p:txBody>
          <a:bodyPr wrap="none" anchor="ctr"/>
          <a:lstStyle/>
          <a:p>
            <a:pPr>
              <a:defRPr/>
            </a:pPr>
            <a:endParaRPr lang="en-GB"/>
          </a:p>
        </p:txBody>
      </p:sp>
      <p:sp>
        <p:nvSpPr>
          <p:cNvPr id="5136" name="Rectangle 16"/>
          <p:cNvSpPr>
            <a:spLocks noGrp="1" noChangeArrowheads="1"/>
          </p:cNvSpPr>
          <p:nvPr>
            <p:ph type="ctrTitle" sz="quarter"/>
          </p:nvPr>
        </p:nvSpPr>
        <p:spPr>
          <a:xfrm>
            <a:off x="396875" y="4343400"/>
            <a:ext cx="7262813" cy="922338"/>
          </a:xfrm>
        </p:spPr>
        <p:txBody>
          <a:bodyPr/>
          <a:lstStyle>
            <a:lvl1pPr>
              <a:defRPr sz="2000" b="0">
                <a:latin typeface="Arial Black" pitchFamily="1" charset="0"/>
              </a:defRPr>
            </a:lvl1pPr>
          </a:lstStyle>
          <a:p>
            <a:r>
              <a:rPr lang="en-US"/>
              <a:t>Click to edit Master title style</a:t>
            </a:r>
          </a:p>
        </p:txBody>
      </p:sp>
      <p:sp>
        <p:nvSpPr>
          <p:cNvPr id="5137" name="Rectangle 17"/>
          <p:cNvSpPr>
            <a:spLocks noGrp="1" noChangeArrowheads="1"/>
          </p:cNvSpPr>
          <p:nvPr>
            <p:ph type="subTitle" sz="quarter" idx="1"/>
          </p:nvPr>
        </p:nvSpPr>
        <p:spPr>
          <a:xfrm>
            <a:off x="-7315200" y="3733800"/>
            <a:ext cx="6400800" cy="1752600"/>
          </a:xfrm>
        </p:spPr>
        <p:txBody>
          <a:bodyPr/>
          <a:lstStyle>
            <a:lvl1pPr>
              <a:defRPr sz="2500" b="0"/>
            </a:lvl1pPr>
          </a:lstStyle>
          <a:p>
            <a:r>
              <a:rPr lang="en-US"/>
              <a:t>Click to edit Master subtitle style</a:t>
            </a:r>
          </a:p>
        </p:txBody>
      </p:sp>
      <p:sp>
        <p:nvSpPr>
          <p:cNvPr id="7" name="Rectangle 21"/>
          <p:cNvSpPr>
            <a:spLocks noGrp="1" noChangeArrowheads="1"/>
          </p:cNvSpPr>
          <p:nvPr>
            <p:ph type="dt" sz="quarter" idx="10"/>
          </p:nvPr>
        </p:nvSpPr>
        <p:spPr bwMode="auto">
          <a:xfrm>
            <a:off x="404813" y="5213350"/>
            <a:ext cx="4495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600" b="1" smtClean="0">
                <a:solidFill>
                  <a:srgbClr val="DC002E"/>
                </a:solidFill>
              </a:defRPr>
            </a:lvl1pPr>
          </a:lstStyle>
          <a:p>
            <a:pPr>
              <a:defRPr/>
            </a:pPr>
            <a:fld id="{FAE502F4-08B9-46FC-B66B-B7A8D15A10A2}" type="datetime4">
              <a:rPr lang="en-US"/>
              <a:pPr>
                <a:defRPr/>
              </a:pPr>
              <a:t>March 26, 2018</a:t>
            </a:fld>
            <a:endParaRPr lang="en-US"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2088" y="609600"/>
            <a:ext cx="2068512" cy="5562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3375" y="609600"/>
            <a:ext cx="6056313"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0363" y="1676400"/>
            <a:ext cx="404812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60888" y="1676400"/>
            <a:ext cx="4049712"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3375" y="609600"/>
            <a:ext cx="64770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Box 15"/>
          <p:cNvSpPr txBox="1">
            <a:spLocks noChangeArrowheads="1"/>
          </p:cNvSpPr>
          <p:nvPr userDrawn="1"/>
        </p:nvSpPr>
        <p:spPr bwMode="auto">
          <a:xfrm>
            <a:off x="7099300" y="6523038"/>
            <a:ext cx="1676400" cy="274637"/>
          </a:xfrm>
          <a:prstGeom prst="rect">
            <a:avLst/>
          </a:prstGeom>
          <a:noFill/>
          <a:ln w="9525">
            <a:noFill/>
            <a:miter lim="800000"/>
            <a:headEnd/>
            <a:tailEnd/>
          </a:ln>
        </p:spPr>
        <p:txBody>
          <a:bodyPr>
            <a:spAutoFit/>
          </a:bodyPr>
          <a:lstStyle/>
          <a:p>
            <a:pPr algn="r">
              <a:spcBef>
                <a:spcPct val="50000"/>
              </a:spcBef>
              <a:defRPr/>
            </a:pPr>
            <a:fld id="{38ABA00D-D4F6-4C54-ABE3-68A1345EC5E5}" type="slidenum">
              <a:rPr lang="en-US" sz="1200">
                <a:solidFill>
                  <a:srgbClr val="DC002E"/>
                </a:solidFill>
              </a:rPr>
              <a:pPr algn="r">
                <a:spcBef>
                  <a:spcPct val="50000"/>
                </a:spcBef>
                <a:defRPr/>
              </a:pPr>
              <a:t>‹#›</a:t>
            </a:fld>
            <a:endParaRPr lang="en-US" sz="1200">
              <a:solidFill>
                <a:srgbClr val="DC002E"/>
              </a:solidFill>
            </a:endParaRPr>
          </a:p>
        </p:txBody>
      </p:sp>
      <p:sp>
        <p:nvSpPr>
          <p:cNvPr id="1040" name="Text Box 16"/>
          <p:cNvSpPr txBox="1">
            <a:spLocks noChangeArrowheads="1"/>
          </p:cNvSpPr>
          <p:nvPr userDrawn="1"/>
        </p:nvSpPr>
        <p:spPr bwMode="auto">
          <a:xfrm>
            <a:off x="352425" y="6538913"/>
            <a:ext cx="3609975" cy="244475"/>
          </a:xfrm>
          <a:prstGeom prst="rect">
            <a:avLst/>
          </a:prstGeom>
          <a:noFill/>
          <a:ln w="9525">
            <a:noFill/>
            <a:miter lim="800000"/>
            <a:headEnd/>
            <a:tailEnd/>
          </a:ln>
        </p:spPr>
        <p:txBody>
          <a:bodyPr>
            <a:spAutoFit/>
          </a:bodyPr>
          <a:lstStyle/>
          <a:p>
            <a:pPr>
              <a:spcBef>
                <a:spcPct val="50000"/>
              </a:spcBef>
              <a:defRPr/>
            </a:pPr>
            <a:r>
              <a:rPr lang="en-US" sz="1000">
                <a:solidFill>
                  <a:srgbClr val="DC002E"/>
                </a:solidFill>
              </a:rPr>
              <a:t>© The Liverpool School of Tropical Medicine</a:t>
            </a:r>
          </a:p>
        </p:txBody>
      </p:sp>
      <p:sp>
        <p:nvSpPr>
          <p:cNvPr id="1029" name="Rectangle 19"/>
          <p:cNvSpPr>
            <a:spLocks noGrp="1" noChangeArrowheads="1"/>
          </p:cNvSpPr>
          <p:nvPr>
            <p:ph type="body" idx="1"/>
          </p:nvPr>
        </p:nvSpPr>
        <p:spPr bwMode="auto">
          <a:xfrm>
            <a:off x="360363" y="1676400"/>
            <a:ext cx="8250237"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6" name="Line 22"/>
          <p:cNvSpPr>
            <a:spLocks noChangeShapeType="1"/>
          </p:cNvSpPr>
          <p:nvPr userDrawn="1"/>
        </p:nvSpPr>
        <p:spPr bwMode="auto">
          <a:xfrm>
            <a:off x="0" y="1295400"/>
            <a:ext cx="9144000" cy="0"/>
          </a:xfrm>
          <a:prstGeom prst="line">
            <a:avLst/>
          </a:prstGeom>
          <a:noFill/>
          <a:ln w="28575">
            <a:solidFill>
              <a:srgbClr val="DC002E"/>
            </a:solidFill>
            <a:round/>
            <a:headEnd/>
            <a:tailEnd/>
          </a:ln>
        </p:spPr>
        <p:txBody>
          <a:bodyPr wrap="none" anchor="ctr"/>
          <a:lstStyle/>
          <a:p>
            <a:pPr>
              <a:defRPr/>
            </a:pPr>
            <a:endParaRPr lang="en-GB"/>
          </a:p>
        </p:txBody>
      </p:sp>
      <p:sp>
        <p:nvSpPr>
          <p:cNvPr id="1047" name="Line 23"/>
          <p:cNvSpPr>
            <a:spLocks noChangeShapeType="1"/>
          </p:cNvSpPr>
          <p:nvPr userDrawn="1"/>
        </p:nvSpPr>
        <p:spPr bwMode="auto">
          <a:xfrm>
            <a:off x="0" y="6469063"/>
            <a:ext cx="9144000" cy="0"/>
          </a:xfrm>
          <a:prstGeom prst="line">
            <a:avLst/>
          </a:prstGeom>
          <a:noFill/>
          <a:ln w="28575">
            <a:solidFill>
              <a:srgbClr val="DC002E"/>
            </a:solidFill>
            <a:round/>
            <a:headEnd/>
            <a:tailEnd/>
          </a:ln>
        </p:spPr>
        <p:txBody>
          <a:bodyPr wrap="none" anchor="ctr"/>
          <a:lstStyle/>
          <a:p>
            <a:pPr>
              <a:defRPr/>
            </a:pPr>
            <a:endParaRPr lang="en-GB"/>
          </a:p>
        </p:txBody>
      </p:sp>
      <p:pic>
        <p:nvPicPr>
          <p:cNvPr id="1032" name="Picture 24" descr="LSTM_small"/>
          <p:cNvPicPr>
            <a:picLocks noChangeAspect="1" noChangeArrowheads="1"/>
          </p:cNvPicPr>
          <p:nvPr userDrawn="1"/>
        </p:nvPicPr>
        <p:blipFill>
          <a:blip r:embed="rId13" cstate="print"/>
          <a:srcRect/>
          <a:stretch>
            <a:fillRect/>
          </a:stretch>
        </p:blipFill>
        <p:spPr bwMode="auto">
          <a:xfrm>
            <a:off x="7735888" y="557213"/>
            <a:ext cx="925512"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2100" b="1">
          <a:solidFill>
            <a:srgbClr val="790033"/>
          </a:solidFill>
          <a:latin typeface="+mj-lt"/>
          <a:ea typeface="+mj-ea"/>
          <a:cs typeface="+mj-cs"/>
        </a:defRPr>
      </a:lvl1pPr>
      <a:lvl2pPr algn="l" rtl="0" eaLnBrk="0" fontAlgn="base" hangingPunct="0">
        <a:spcBef>
          <a:spcPct val="0"/>
        </a:spcBef>
        <a:spcAft>
          <a:spcPct val="0"/>
        </a:spcAft>
        <a:defRPr sz="2100" b="1">
          <a:solidFill>
            <a:srgbClr val="790033"/>
          </a:solidFill>
          <a:latin typeface="Arial" charset="0"/>
          <a:ea typeface="ヒラギノ角ゴ Pro W3" pitchFamily="1" charset="-128"/>
        </a:defRPr>
      </a:lvl2pPr>
      <a:lvl3pPr algn="l" rtl="0" eaLnBrk="0" fontAlgn="base" hangingPunct="0">
        <a:spcBef>
          <a:spcPct val="0"/>
        </a:spcBef>
        <a:spcAft>
          <a:spcPct val="0"/>
        </a:spcAft>
        <a:defRPr sz="2100" b="1">
          <a:solidFill>
            <a:srgbClr val="790033"/>
          </a:solidFill>
          <a:latin typeface="Arial" charset="0"/>
          <a:ea typeface="ヒラギノ角ゴ Pro W3" pitchFamily="1" charset="-128"/>
        </a:defRPr>
      </a:lvl3pPr>
      <a:lvl4pPr algn="l" rtl="0" eaLnBrk="0" fontAlgn="base" hangingPunct="0">
        <a:spcBef>
          <a:spcPct val="0"/>
        </a:spcBef>
        <a:spcAft>
          <a:spcPct val="0"/>
        </a:spcAft>
        <a:defRPr sz="2100" b="1">
          <a:solidFill>
            <a:srgbClr val="790033"/>
          </a:solidFill>
          <a:latin typeface="Arial" charset="0"/>
          <a:ea typeface="ヒラギノ角ゴ Pro W3" pitchFamily="1" charset="-128"/>
        </a:defRPr>
      </a:lvl4pPr>
      <a:lvl5pPr algn="l" rtl="0" eaLnBrk="0" fontAlgn="base" hangingPunct="0">
        <a:spcBef>
          <a:spcPct val="0"/>
        </a:spcBef>
        <a:spcAft>
          <a:spcPct val="0"/>
        </a:spcAft>
        <a:defRPr sz="2100" b="1">
          <a:solidFill>
            <a:srgbClr val="790033"/>
          </a:solidFill>
          <a:latin typeface="Arial" charset="0"/>
          <a:ea typeface="ヒラギノ角ゴ Pro W3" pitchFamily="1" charset="-128"/>
        </a:defRPr>
      </a:lvl5pPr>
      <a:lvl6pPr marL="457200" algn="l" rtl="0" fontAlgn="base">
        <a:spcBef>
          <a:spcPct val="0"/>
        </a:spcBef>
        <a:spcAft>
          <a:spcPct val="0"/>
        </a:spcAft>
        <a:defRPr sz="2100" b="1">
          <a:solidFill>
            <a:srgbClr val="790033"/>
          </a:solidFill>
          <a:latin typeface="Arial" charset="0"/>
          <a:ea typeface="ヒラギノ角ゴ Pro W3" pitchFamily="1" charset="-128"/>
        </a:defRPr>
      </a:lvl6pPr>
      <a:lvl7pPr marL="914400" algn="l" rtl="0" fontAlgn="base">
        <a:spcBef>
          <a:spcPct val="0"/>
        </a:spcBef>
        <a:spcAft>
          <a:spcPct val="0"/>
        </a:spcAft>
        <a:defRPr sz="2100" b="1">
          <a:solidFill>
            <a:srgbClr val="790033"/>
          </a:solidFill>
          <a:latin typeface="Arial" charset="0"/>
          <a:ea typeface="ヒラギノ角ゴ Pro W3" pitchFamily="1" charset="-128"/>
        </a:defRPr>
      </a:lvl7pPr>
      <a:lvl8pPr marL="1371600" algn="l" rtl="0" fontAlgn="base">
        <a:spcBef>
          <a:spcPct val="0"/>
        </a:spcBef>
        <a:spcAft>
          <a:spcPct val="0"/>
        </a:spcAft>
        <a:defRPr sz="2100" b="1">
          <a:solidFill>
            <a:srgbClr val="790033"/>
          </a:solidFill>
          <a:latin typeface="Arial" charset="0"/>
          <a:ea typeface="ヒラギノ角ゴ Pro W3" pitchFamily="1" charset="-128"/>
        </a:defRPr>
      </a:lvl8pPr>
      <a:lvl9pPr marL="1828800" algn="l" rtl="0" fontAlgn="base">
        <a:spcBef>
          <a:spcPct val="0"/>
        </a:spcBef>
        <a:spcAft>
          <a:spcPct val="0"/>
        </a:spcAft>
        <a:defRPr sz="2100" b="1">
          <a:solidFill>
            <a:srgbClr val="790033"/>
          </a:solidFill>
          <a:latin typeface="Arial" charset="0"/>
          <a:ea typeface="ヒラギノ角ゴ Pro W3" pitchFamily="1" charset="-128"/>
        </a:defRPr>
      </a:lvl9pPr>
    </p:titleStyle>
    <p:bodyStyle>
      <a:lvl1pPr marL="342900" indent="-342900" algn="l" rtl="0" eaLnBrk="0" fontAlgn="base" hangingPunct="0">
        <a:lnSpc>
          <a:spcPct val="90000"/>
        </a:lnSpc>
        <a:spcBef>
          <a:spcPct val="20000"/>
        </a:spcBef>
        <a:spcAft>
          <a:spcPct val="0"/>
        </a:spcAft>
        <a:buClr>
          <a:srgbClr val="DC002E"/>
        </a:buClr>
        <a:buFont typeface="Times" pitchFamily="1" charset="0"/>
        <a:buChar char="•"/>
        <a:defRPr sz="2000" b="1">
          <a:solidFill>
            <a:schemeClr val="tx1"/>
          </a:solidFill>
          <a:latin typeface="+mn-lt"/>
          <a:ea typeface="+mn-ea"/>
          <a:cs typeface="+mn-cs"/>
        </a:defRPr>
      </a:lvl1pPr>
      <a:lvl2pPr marL="190500" indent="192088" algn="l" rtl="0" eaLnBrk="0" fontAlgn="base" hangingPunct="0">
        <a:lnSpc>
          <a:spcPct val="90000"/>
        </a:lnSpc>
        <a:spcBef>
          <a:spcPct val="20000"/>
        </a:spcBef>
        <a:spcAft>
          <a:spcPct val="0"/>
        </a:spcAft>
        <a:buClr>
          <a:srgbClr val="DC002E"/>
        </a:buClr>
        <a:buFont typeface="Times" pitchFamily="1" charset="0"/>
        <a:buChar char="•"/>
        <a:defRPr sz="2000">
          <a:solidFill>
            <a:schemeClr val="tx1"/>
          </a:solidFill>
          <a:latin typeface="+mn-lt"/>
          <a:ea typeface="+mn-ea"/>
        </a:defRPr>
      </a:lvl2pPr>
      <a:lvl3pPr marL="573088" indent="192088" algn="l" rtl="0" eaLnBrk="0" fontAlgn="base" hangingPunct="0">
        <a:lnSpc>
          <a:spcPct val="90000"/>
        </a:lnSpc>
        <a:spcBef>
          <a:spcPct val="20000"/>
        </a:spcBef>
        <a:spcAft>
          <a:spcPct val="0"/>
        </a:spcAft>
        <a:buClr>
          <a:srgbClr val="DC002E"/>
        </a:buClr>
        <a:buFont typeface="Times" pitchFamily="1" charset="0"/>
        <a:buChar char="•"/>
        <a:defRPr sz="2000">
          <a:solidFill>
            <a:schemeClr val="tx1"/>
          </a:solidFill>
          <a:latin typeface="+mn-lt"/>
          <a:ea typeface="+mn-ea"/>
        </a:defRPr>
      </a:lvl3pPr>
      <a:lvl4pPr marL="955675" indent="184150" algn="l" rtl="0" eaLnBrk="0" fontAlgn="base" hangingPunct="0">
        <a:lnSpc>
          <a:spcPct val="90000"/>
        </a:lnSpc>
        <a:spcBef>
          <a:spcPct val="20000"/>
        </a:spcBef>
        <a:spcAft>
          <a:spcPct val="0"/>
        </a:spcAft>
        <a:buClr>
          <a:srgbClr val="DC002E"/>
        </a:buClr>
        <a:buChar char="–"/>
        <a:defRPr sz="2000">
          <a:solidFill>
            <a:schemeClr val="tx1"/>
          </a:solidFill>
          <a:latin typeface="+mn-lt"/>
          <a:ea typeface="+mn-ea"/>
        </a:defRPr>
      </a:lvl4pPr>
      <a:lvl5pPr marL="1330325" indent="192088" algn="l" rtl="0" eaLnBrk="0" fontAlgn="base" hangingPunct="0">
        <a:lnSpc>
          <a:spcPct val="90000"/>
        </a:lnSpc>
        <a:spcBef>
          <a:spcPct val="20000"/>
        </a:spcBef>
        <a:spcAft>
          <a:spcPct val="0"/>
        </a:spcAft>
        <a:buChar char="–"/>
        <a:defRPr sz="2000">
          <a:solidFill>
            <a:schemeClr val="tx1"/>
          </a:solidFill>
          <a:latin typeface="+mn-lt"/>
          <a:ea typeface="+mn-ea"/>
        </a:defRPr>
      </a:lvl5pPr>
      <a:lvl6pPr marL="1787525" indent="192088" algn="l" rtl="0" fontAlgn="base">
        <a:lnSpc>
          <a:spcPct val="90000"/>
        </a:lnSpc>
        <a:spcBef>
          <a:spcPct val="20000"/>
        </a:spcBef>
        <a:spcAft>
          <a:spcPct val="0"/>
        </a:spcAft>
        <a:buChar char="–"/>
        <a:defRPr>
          <a:solidFill>
            <a:schemeClr val="tx1"/>
          </a:solidFill>
          <a:latin typeface="+mn-lt"/>
          <a:ea typeface="+mn-ea"/>
        </a:defRPr>
      </a:lvl6pPr>
      <a:lvl7pPr marL="2244725" indent="192088" algn="l" rtl="0" fontAlgn="base">
        <a:lnSpc>
          <a:spcPct val="90000"/>
        </a:lnSpc>
        <a:spcBef>
          <a:spcPct val="20000"/>
        </a:spcBef>
        <a:spcAft>
          <a:spcPct val="0"/>
        </a:spcAft>
        <a:buChar char="–"/>
        <a:defRPr>
          <a:solidFill>
            <a:schemeClr val="tx1"/>
          </a:solidFill>
          <a:latin typeface="+mn-lt"/>
          <a:ea typeface="+mn-ea"/>
        </a:defRPr>
      </a:lvl7pPr>
      <a:lvl8pPr marL="2701925" indent="192088" algn="l" rtl="0" fontAlgn="base">
        <a:lnSpc>
          <a:spcPct val="90000"/>
        </a:lnSpc>
        <a:spcBef>
          <a:spcPct val="20000"/>
        </a:spcBef>
        <a:spcAft>
          <a:spcPct val="0"/>
        </a:spcAft>
        <a:buChar char="–"/>
        <a:defRPr>
          <a:solidFill>
            <a:schemeClr val="tx1"/>
          </a:solidFill>
          <a:latin typeface="+mn-lt"/>
          <a:ea typeface="+mn-ea"/>
        </a:defRPr>
      </a:lvl8pPr>
      <a:lvl9pPr marL="3159125" indent="192088" algn="l" rtl="0" fontAlgn="base">
        <a:lnSpc>
          <a:spcPct val="90000"/>
        </a:lnSpc>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wmf"/><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343400"/>
            <a:ext cx="7262813" cy="922338"/>
          </a:xfrm>
        </p:spPr>
        <p:txBody>
          <a:bodyPr>
            <a:noAutofit/>
          </a:bodyPr>
          <a:lstStyle/>
          <a:p>
            <a:pPr marL="342000"/>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r>
              <a:rPr lang="en-GB" sz="4000" dirty="0"/>
              <a:t>What factors enable relevant research evidence to influence policy and practice? </a:t>
            </a:r>
            <a:br>
              <a:rPr lang="en-GB" sz="3200" dirty="0"/>
            </a:br>
            <a:br>
              <a:rPr lang="en-GB" sz="3200" dirty="0"/>
            </a:br>
            <a:endParaRPr lang="en-GB" sz="3200" dirty="0"/>
          </a:p>
        </p:txBody>
      </p:sp>
      <p:sp>
        <p:nvSpPr>
          <p:cNvPr id="3" name="Subtitle 2"/>
          <p:cNvSpPr>
            <a:spLocks noGrp="1"/>
          </p:cNvSpPr>
          <p:nvPr>
            <p:ph type="subTitle" idx="4294967295"/>
          </p:nvPr>
        </p:nvSpPr>
        <p:spPr>
          <a:xfrm>
            <a:off x="323528" y="3733800"/>
            <a:ext cx="6077272" cy="1752600"/>
          </a:xfrm>
        </p:spPr>
        <p:txBody>
          <a:bodyPr/>
          <a:lstStyle/>
          <a:p>
            <a:endParaRPr lang="en-GB" dirty="0"/>
          </a:p>
          <a:p>
            <a:endParaRPr lang="en-GB" dirty="0"/>
          </a:p>
          <a:p>
            <a:pPr>
              <a:buNone/>
            </a:pPr>
            <a:r>
              <a:rPr lang="en-GB" dirty="0"/>
              <a:t>Dr. Sally Theobald 14/12/12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Literature on research to policy fast growing </a:t>
            </a:r>
          </a:p>
        </p:txBody>
      </p:sp>
      <p:graphicFrame>
        <p:nvGraphicFramePr>
          <p:cNvPr id="4" name="Content Placeholder 3"/>
          <p:cNvGraphicFramePr>
            <a:graphicFrameLocks noGrp="1"/>
          </p:cNvGraphicFramePr>
          <p:nvPr>
            <p:ph idx="1"/>
          </p:nvPr>
        </p:nvGraphicFramePr>
        <p:xfrm>
          <a:off x="1" y="1628800"/>
          <a:ext cx="5148063"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860032" y="1556792"/>
            <a:ext cx="3672408" cy="4021998"/>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a:lnSpc>
                <a:spcPct val="114000"/>
              </a:lnSpc>
              <a:buNone/>
            </a:pPr>
            <a:r>
              <a:rPr lang="en-GB" sz="2000" dirty="0"/>
              <a:t>Less common is reflection from researchers or</a:t>
            </a:r>
          </a:p>
          <a:p>
            <a:pPr>
              <a:lnSpc>
                <a:spcPct val="114000"/>
              </a:lnSpc>
              <a:buNone/>
            </a:pPr>
            <a:r>
              <a:rPr lang="en-GB" sz="2000" dirty="0"/>
              <a:t>research-funding organisations themselves about the</a:t>
            </a:r>
          </a:p>
          <a:p>
            <a:pPr>
              <a:lnSpc>
                <a:spcPct val="114000"/>
              </a:lnSpc>
              <a:buNone/>
            </a:pPr>
            <a:r>
              <a:rPr lang="en-GB" sz="2000" dirty="0"/>
              <a:t>ideal roles of research organisations, about the compatibility between research and communications objectives, and about some of the tensions and challenges involved in policy influencing.</a:t>
            </a:r>
            <a:r>
              <a:rPr lang="en-GB"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764704"/>
            <a:ext cx="6477000" cy="454496"/>
          </a:xfrm>
        </p:spPr>
        <p:txBody>
          <a:bodyPr/>
          <a:lstStyle/>
          <a:p>
            <a:br>
              <a:rPr lang="en-GB" dirty="0"/>
            </a:br>
            <a:br>
              <a:rPr lang="en-GB" dirty="0"/>
            </a:br>
            <a:r>
              <a:rPr lang="en-GB" dirty="0"/>
              <a:t>Strategies and tensions in communicating</a:t>
            </a:r>
          </a:p>
        </p:txBody>
      </p:sp>
      <p:sp>
        <p:nvSpPr>
          <p:cNvPr id="3" name="Content Placeholder 2"/>
          <p:cNvSpPr>
            <a:spLocks noGrp="1"/>
          </p:cNvSpPr>
          <p:nvPr>
            <p:ph idx="1"/>
          </p:nvPr>
        </p:nvSpPr>
        <p:spPr>
          <a:xfrm>
            <a:off x="360363" y="1484784"/>
            <a:ext cx="8250237" cy="4687416"/>
          </a:xfrm>
        </p:spPr>
        <p:txBody>
          <a:bodyPr/>
          <a:lstStyle/>
          <a:p>
            <a:pPr>
              <a:buNone/>
            </a:pPr>
            <a:r>
              <a:rPr lang="en-GB" sz="2200" dirty="0"/>
              <a:t>Research on sexual reproductive health, HIV and AIDS</a:t>
            </a:r>
          </a:p>
          <a:p>
            <a:pPr>
              <a:lnSpc>
                <a:spcPct val="114000"/>
              </a:lnSpc>
              <a:spcBef>
                <a:spcPts val="0"/>
              </a:spcBef>
            </a:pPr>
            <a:r>
              <a:rPr lang="en-GB" b="0" dirty="0"/>
              <a:t>Qualitative study focuses on the research communication and policy influencing objectives, strategies and experiences of four research consortia working on SRH, HIV and AIDS</a:t>
            </a:r>
          </a:p>
          <a:p>
            <a:pPr>
              <a:lnSpc>
                <a:spcPct val="114000"/>
              </a:lnSpc>
              <a:spcBef>
                <a:spcPts val="0"/>
              </a:spcBef>
            </a:pPr>
            <a:r>
              <a:rPr lang="en-GB" b="0" dirty="0"/>
              <a:t>22 in-depth interviews with researchers and communications specialists (research actors) from the four consortia and their partners, working in nine countries in sub-Saharan Africa and Asia.</a:t>
            </a:r>
          </a:p>
          <a:p>
            <a:pPr>
              <a:lnSpc>
                <a:spcPct val="114000"/>
              </a:lnSpc>
              <a:spcBef>
                <a:spcPts val="0"/>
              </a:spcBef>
            </a:pPr>
            <a:r>
              <a:rPr lang="en-GB" b="0" dirty="0"/>
              <a:t>2 interviewers</a:t>
            </a:r>
          </a:p>
          <a:p>
            <a:pPr>
              <a:lnSpc>
                <a:spcPct val="114000"/>
              </a:lnSpc>
              <a:spcBef>
                <a:spcPts val="0"/>
              </a:spcBef>
            </a:pPr>
            <a:r>
              <a:rPr lang="en-GB" b="0" dirty="0"/>
              <a:t>As research authors working in RPCs, we are also participant observers in the institutions and processes that we are studying and undertook a reflexive approach to interviewing and analysis (England 1994).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in a nutshell</a:t>
            </a:r>
          </a:p>
        </p:txBody>
      </p:sp>
      <p:sp>
        <p:nvSpPr>
          <p:cNvPr id="3" name="Content Placeholder 2"/>
          <p:cNvSpPr>
            <a:spLocks noGrp="1"/>
          </p:cNvSpPr>
          <p:nvPr>
            <p:ph idx="1"/>
          </p:nvPr>
        </p:nvSpPr>
        <p:spPr>
          <a:xfrm>
            <a:off x="360363" y="1628800"/>
            <a:ext cx="8250237" cy="4495800"/>
          </a:xfrm>
        </p:spPr>
        <p:txBody>
          <a:bodyPr/>
          <a:lstStyle/>
          <a:p>
            <a:r>
              <a:rPr lang="en-GB" dirty="0"/>
              <a:t>We identified a trend towards increasingly intensive and varied communication approaches</a:t>
            </a:r>
          </a:p>
          <a:p>
            <a:pPr>
              <a:buNone/>
            </a:pPr>
            <a:endParaRPr lang="en-GB" dirty="0"/>
          </a:p>
          <a:p>
            <a:r>
              <a:rPr lang="en-GB" dirty="0"/>
              <a:t> Effective influencing strategies</a:t>
            </a:r>
          </a:p>
          <a:p>
            <a:pPr lvl="2"/>
            <a:r>
              <a:rPr lang="en-GB" dirty="0"/>
              <a:t>Embedding in context</a:t>
            </a:r>
          </a:p>
          <a:p>
            <a:pPr lvl="2"/>
            <a:r>
              <a:rPr lang="en-GB" dirty="0"/>
              <a:t>Making strategic alliances and coalitions </a:t>
            </a:r>
          </a:p>
          <a:p>
            <a:pPr lvl="2"/>
            <a:r>
              <a:rPr lang="en-GB" dirty="0"/>
              <a:t>Strategic framing</a:t>
            </a:r>
          </a:p>
          <a:p>
            <a:r>
              <a:rPr lang="en-GB" b="1" dirty="0"/>
              <a:t>  Tensions </a:t>
            </a:r>
          </a:p>
          <a:p>
            <a:pPr lvl="2"/>
            <a:r>
              <a:rPr lang="en-GB" dirty="0"/>
              <a:t>Identify and avoid unnecessary communication or unintended impacts	</a:t>
            </a:r>
          </a:p>
          <a:p>
            <a:pPr lvl="2"/>
            <a:r>
              <a:rPr lang="en-GB" dirty="0"/>
              <a:t>Challenges in assessing and attributing impact </a:t>
            </a:r>
          </a:p>
          <a:p>
            <a:pPr lvl="2"/>
            <a:r>
              <a:rPr lang="en-GB" dirty="0"/>
              <a:t>Adequate resources and skills for communications 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922114"/>
          </a:xfrm>
        </p:spPr>
        <p:txBody>
          <a:bodyPr/>
          <a:lstStyle/>
          <a:p>
            <a:pPr eaLnBrk="1" hangingPunct="1"/>
            <a:r>
              <a:rPr lang="en-GB" b="1" dirty="0">
                <a:latin typeface="Arial" charset="0"/>
                <a:cs typeface="Arial" charset="0"/>
              </a:rPr>
              <a:t>Influencing strategies</a:t>
            </a:r>
          </a:p>
        </p:txBody>
      </p:sp>
      <p:sp>
        <p:nvSpPr>
          <p:cNvPr id="26626" name="Content Placeholder 2"/>
          <p:cNvSpPr>
            <a:spLocks noGrp="1"/>
          </p:cNvSpPr>
          <p:nvPr>
            <p:ph idx="1"/>
          </p:nvPr>
        </p:nvSpPr>
        <p:spPr>
          <a:xfrm>
            <a:off x="457200" y="1341438"/>
            <a:ext cx="8229600" cy="4191000"/>
          </a:xfrm>
        </p:spPr>
        <p:txBody>
          <a:bodyPr/>
          <a:lstStyle/>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p:txBody>
      </p:sp>
      <p:graphicFrame>
        <p:nvGraphicFramePr>
          <p:cNvPr id="13" name="Diagram 12"/>
          <p:cNvGraphicFramePr/>
          <p:nvPr/>
        </p:nvGraphicFramePr>
        <p:xfrm>
          <a:off x="1763688" y="15567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Adapting the RAPID conceptual framework , (Crewe and Young 2002; Court and Young 2003)</a:t>
            </a:r>
          </a:p>
        </p:txBody>
      </p:sp>
      <p:sp>
        <p:nvSpPr>
          <p:cNvPr id="3" name="Content Placeholder 2"/>
          <p:cNvSpPr>
            <a:spLocks noGrp="1"/>
          </p:cNvSpPr>
          <p:nvPr>
            <p:ph idx="1"/>
          </p:nvPr>
        </p:nvSpPr>
        <p:spPr/>
        <p:txBody>
          <a:bodyPr/>
          <a:lstStyle/>
          <a:p>
            <a:pPr>
              <a:lnSpc>
                <a:spcPct val="114000"/>
              </a:lnSpc>
              <a:spcBef>
                <a:spcPts val="0"/>
              </a:spcBef>
            </a:pPr>
            <a:r>
              <a:rPr lang="en-GB" sz="2400" b="0" dirty="0"/>
              <a:t>To include an explicit focus on research actors’ </a:t>
            </a:r>
            <a:r>
              <a:rPr lang="en-GB" sz="2400" b="0" dirty="0" err="1"/>
              <a:t>positionality</a:t>
            </a:r>
            <a:r>
              <a:rPr lang="en-GB" sz="2400" b="0" dirty="0"/>
              <a:t> in policy processes</a:t>
            </a:r>
          </a:p>
          <a:p>
            <a:pPr>
              <a:lnSpc>
                <a:spcPct val="114000"/>
              </a:lnSpc>
              <a:spcBef>
                <a:spcPts val="0"/>
              </a:spcBef>
            </a:pPr>
            <a:r>
              <a:rPr lang="en-GB" sz="2400" b="0" dirty="0"/>
              <a:t>This approach can help researchers and communications specialists to reflect on their unique combination of attributions and skills, make explicit their influencing goals, and to use this reflection in their influencing strategy.</a:t>
            </a:r>
          </a:p>
          <a:p>
            <a:endParaRPr lang="en-GB" sz="3200" b="0" dirty="0"/>
          </a:p>
          <a:p>
            <a:endParaRPr lang="en-GB" sz="32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Oval 4"/>
          <p:cNvSpPr>
            <a:spLocks noChangeArrowheads="1"/>
          </p:cNvSpPr>
          <p:nvPr/>
        </p:nvSpPr>
        <p:spPr bwMode="auto">
          <a:xfrm>
            <a:off x="4644008" y="3356992"/>
            <a:ext cx="3162300" cy="2882900"/>
          </a:xfrm>
          <a:prstGeom prst="ellipse">
            <a:avLst/>
          </a:prstGeom>
          <a:solidFill>
            <a:schemeClr val="accent1">
              <a:alpha val="49019"/>
            </a:schemeClr>
          </a:solidFill>
          <a:ln w="9525">
            <a:solidFill>
              <a:schemeClr val="tx1"/>
            </a:solidFill>
            <a:round/>
            <a:headEnd/>
            <a:tailEnd/>
          </a:ln>
        </p:spPr>
        <p:txBody>
          <a:bodyPr wrap="none" anchor="ctr"/>
          <a:lstStyle/>
          <a:p>
            <a:endParaRPr lang="en-GB"/>
          </a:p>
        </p:txBody>
      </p:sp>
      <p:sp>
        <p:nvSpPr>
          <p:cNvPr id="14338" name="Oval 11"/>
          <p:cNvSpPr>
            <a:spLocks noChangeArrowheads="1"/>
          </p:cNvSpPr>
          <p:nvPr/>
        </p:nvSpPr>
        <p:spPr bwMode="auto">
          <a:xfrm>
            <a:off x="1259632" y="3356992"/>
            <a:ext cx="3162300" cy="2882900"/>
          </a:xfrm>
          <a:prstGeom prst="ellipse">
            <a:avLst/>
          </a:prstGeom>
          <a:solidFill>
            <a:schemeClr val="accent1">
              <a:alpha val="49019"/>
            </a:schemeClr>
          </a:solidFill>
          <a:ln w="9525">
            <a:solidFill>
              <a:schemeClr val="tx1"/>
            </a:solidFill>
            <a:round/>
            <a:headEnd/>
            <a:tailEnd/>
          </a:ln>
        </p:spPr>
        <p:txBody>
          <a:bodyPr wrap="none" anchor="ctr"/>
          <a:lstStyle/>
          <a:p>
            <a:endParaRPr lang="en-GB"/>
          </a:p>
        </p:txBody>
      </p:sp>
      <p:sp>
        <p:nvSpPr>
          <p:cNvPr id="14339" name="Oval 12"/>
          <p:cNvSpPr>
            <a:spLocks noChangeArrowheads="1"/>
          </p:cNvSpPr>
          <p:nvPr/>
        </p:nvSpPr>
        <p:spPr bwMode="auto">
          <a:xfrm>
            <a:off x="2915816" y="1340768"/>
            <a:ext cx="3162300" cy="2882900"/>
          </a:xfrm>
          <a:prstGeom prst="ellipse">
            <a:avLst/>
          </a:prstGeom>
          <a:solidFill>
            <a:schemeClr val="accent1">
              <a:alpha val="49019"/>
            </a:schemeClr>
          </a:solidFill>
          <a:ln w="9525">
            <a:solidFill>
              <a:schemeClr val="tx1"/>
            </a:solidFill>
            <a:round/>
            <a:headEnd/>
            <a:tailEnd/>
          </a:ln>
        </p:spPr>
        <p:txBody>
          <a:bodyPr wrap="none" anchor="ctr"/>
          <a:lstStyle/>
          <a:p>
            <a:pPr algn="ctr"/>
            <a:endParaRPr lang="en-US"/>
          </a:p>
        </p:txBody>
      </p:sp>
      <p:sp>
        <p:nvSpPr>
          <p:cNvPr id="14340" name="Oval 13"/>
          <p:cNvSpPr>
            <a:spLocks noChangeArrowheads="1"/>
          </p:cNvSpPr>
          <p:nvPr/>
        </p:nvSpPr>
        <p:spPr bwMode="auto">
          <a:xfrm>
            <a:off x="2915816" y="2852936"/>
            <a:ext cx="3200400" cy="3124200"/>
          </a:xfrm>
          <a:prstGeom prst="ellipse">
            <a:avLst/>
          </a:prstGeom>
          <a:solidFill>
            <a:srgbClr val="99CC00">
              <a:alpha val="59999"/>
            </a:srgbClr>
          </a:solidFill>
          <a:ln w="9525">
            <a:solidFill>
              <a:schemeClr val="tx1"/>
            </a:solidFill>
            <a:round/>
            <a:headEnd/>
            <a:tailEnd/>
          </a:ln>
        </p:spPr>
        <p:txBody>
          <a:bodyPr wrap="none" anchor="ctr"/>
          <a:lstStyle/>
          <a:p>
            <a:endParaRPr lang="en-GB"/>
          </a:p>
        </p:txBody>
      </p:sp>
      <p:sp>
        <p:nvSpPr>
          <p:cNvPr id="14341" name="Text Box 15"/>
          <p:cNvSpPr txBox="1">
            <a:spLocks noChangeArrowheads="1"/>
          </p:cNvSpPr>
          <p:nvPr/>
        </p:nvSpPr>
        <p:spPr bwMode="auto">
          <a:xfrm>
            <a:off x="3635896" y="1844824"/>
            <a:ext cx="1693168" cy="841648"/>
          </a:xfrm>
          <a:prstGeom prst="rect">
            <a:avLst/>
          </a:prstGeom>
          <a:noFill/>
          <a:ln w="9525">
            <a:noFill/>
            <a:miter lim="800000"/>
            <a:headEnd/>
            <a:tailEnd/>
          </a:ln>
        </p:spPr>
        <p:txBody>
          <a:bodyPr wrap="square">
            <a:spAutoFit/>
          </a:bodyPr>
          <a:lstStyle/>
          <a:p>
            <a:pPr algn="ctr">
              <a:spcBef>
                <a:spcPct val="50000"/>
              </a:spcBef>
            </a:pPr>
            <a:r>
              <a:rPr lang="en-US" dirty="0"/>
              <a:t>Political context</a:t>
            </a:r>
          </a:p>
        </p:txBody>
      </p:sp>
      <p:sp>
        <p:nvSpPr>
          <p:cNvPr id="14342" name="Text Box 16"/>
          <p:cNvSpPr txBox="1">
            <a:spLocks noChangeArrowheads="1"/>
          </p:cNvSpPr>
          <p:nvPr/>
        </p:nvSpPr>
        <p:spPr bwMode="auto">
          <a:xfrm>
            <a:off x="6156176" y="4581128"/>
            <a:ext cx="1500336" cy="461665"/>
          </a:xfrm>
          <a:prstGeom prst="rect">
            <a:avLst/>
          </a:prstGeom>
          <a:noFill/>
          <a:ln w="9525">
            <a:noFill/>
            <a:miter lim="800000"/>
            <a:headEnd/>
            <a:tailEnd/>
          </a:ln>
        </p:spPr>
        <p:txBody>
          <a:bodyPr wrap="square">
            <a:spAutoFit/>
          </a:bodyPr>
          <a:lstStyle/>
          <a:p>
            <a:pPr>
              <a:spcBef>
                <a:spcPct val="50000"/>
              </a:spcBef>
            </a:pPr>
            <a:r>
              <a:rPr lang="en-US" dirty="0"/>
              <a:t>Evidence</a:t>
            </a:r>
          </a:p>
        </p:txBody>
      </p:sp>
      <p:sp>
        <p:nvSpPr>
          <p:cNvPr id="14343" name="Text Box 17"/>
          <p:cNvSpPr txBox="1">
            <a:spLocks noChangeArrowheads="1"/>
          </p:cNvSpPr>
          <p:nvPr/>
        </p:nvSpPr>
        <p:spPr bwMode="auto">
          <a:xfrm>
            <a:off x="1619672" y="4581128"/>
            <a:ext cx="1080120" cy="461665"/>
          </a:xfrm>
          <a:prstGeom prst="rect">
            <a:avLst/>
          </a:prstGeom>
          <a:noFill/>
          <a:ln w="9525">
            <a:noFill/>
            <a:miter lim="800000"/>
            <a:headEnd/>
            <a:tailEnd/>
          </a:ln>
        </p:spPr>
        <p:txBody>
          <a:bodyPr wrap="square">
            <a:spAutoFit/>
          </a:bodyPr>
          <a:lstStyle/>
          <a:p>
            <a:pPr>
              <a:spcBef>
                <a:spcPct val="50000"/>
              </a:spcBef>
            </a:pPr>
            <a:r>
              <a:rPr lang="en-US" dirty="0"/>
              <a:t>Links</a:t>
            </a:r>
          </a:p>
        </p:txBody>
      </p:sp>
      <p:sp>
        <p:nvSpPr>
          <p:cNvPr id="14344" name="Text Box 18"/>
          <p:cNvSpPr txBox="1">
            <a:spLocks noChangeArrowheads="1"/>
          </p:cNvSpPr>
          <p:nvPr/>
        </p:nvSpPr>
        <p:spPr bwMode="auto">
          <a:xfrm>
            <a:off x="3491880" y="3429000"/>
            <a:ext cx="2160240" cy="2197396"/>
          </a:xfrm>
          <a:prstGeom prst="rect">
            <a:avLst/>
          </a:prstGeom>
          <a:noFill/>
          <a:ln w="9525">
            <a:noFill/>
            <a:miter lim="800000"/>
            <a:headEnd/>
            <a:tailEnd/>
          </a:ln>
        </p:spPr>
        <p:txBody>
          <a:bodyPr wrap="square">
            <a:spAutoFit/>
          </a:bodyPr>
          <a:lstStyle/>
          <a:p>
            <a:pPr algn="ctr">
              <a:lnSpc>
                <a:spcPct val="114000"/>
              </a:lnSpc>
              <a:spcBef>
                <a:spcPts val="0"/>
              </a:spcBef>
            </a:pPr>
            <a:r>
              <a:rPr lang="en-US" dirty="0"/>
              <a:t>Research </a:t>
            </a:r>
            <a:r>
              <a:rPr lang="en-US" b="1" dirty="0"/>
              <a:t>actor’</a:t>
            </a:r>
            <a:r>
              <a:rPr lang="en-US" altLang="ja-JP" b="1" dirty="0"/>
              <a:t>s </a:t>
            </a:r>
            <a:r>
              <a:rPr lang="en-US" altLang="ja-JP" dirty="0"/>
              <a:t>characteristics and </a:t>
            </a:r>
          </a:p>
          <a:p>
            <a:pPr algn="ctr">
              <a:lnSpc>
                <a:spcPct val="114000"/>
              </a:lnSpc>
              <a:spcBef>
                <a:spcPts val="0"/>
              </a:spcBef>
            </a:pPr>
            <a:r>
              <a:rPr lang="en-US" altLang="ja-JP" dirty="0"/>
              <a:t>actions</a:t>
            </a:r>
            <a:endParaRPr lang="en-US" dirty="0"/>
          </a:p>
        </p:txBody>
      </p:sp>
      <p:sp>
        <p:nvSpPr>
          <p:cNvPr id="14346" name="Text Box 20"/>
          <p:cNvSpPr txBox="1">
            <a:spLocks noChangeArrowheads="1"/>
          </p:cNvSpPr>
          <p:nvPr/>
        </p:nvSpPr>
        <p:spPr bwMode="auto">
          <a:xfrm>
            <a:off x="304800" y="152400"/>
            <a:ext cx="4419600" cy="307975"/>
          </a:xfrm>
          <a:prstGeom prst="rect">
            <a:avLst/>
          </a:prstGeom>
          <a:noFill/>
          <a:ln w="9525">
            <a:noFill/>
            <a:miter lim="800000"/>
            <a:headEnd/>
            <a:tailEnd/>
          </a:ln>
        </p:spPr>
        <p:txBody>
          <a:bodyPr>
            <a:spAutoFit/>
          </a:bodyPr>
          <a:lstStyle/>
          <a:p>
            <a:pPr>
              <a:spcBef>
                <a:spcPct val="50000"/>
              </a:spcBef>
            </a:pPr>
            <a:endParaRPr lang="en-US" sz="1400" b="1"/>
          </a:p>
        </p:txBody>
      </p:sp>
      <p:sp>
        <p:nvSpPr>
          <p:cNvPr id="12" name="Title 1"/>
          <p:cNvSpPr txBox="1">
            <a:spLocks/>
          </p:cNvSpPr>
          <p:nvPr/>
        </p:nvSpPr>
        <p:spPr>
          <a:xfrm>
            <a:off x="395536" y="836712"/>
            <a:ext cx="6477000" cy="609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rgbClr val="790033"/>
                </a:solidFill>
                <a:effectLst/>
                <a:uLnTx/>
                <a:uFillTx/>
                <a:latin typeface="+mj-lt"/>
                <a:ea typeface="+mj-ea"/>
                <a:cs typeface="+mj-cs"/>
              </a:rPr>
              <a:t>External context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Position and skills of research actors</a:t>
            </a:r>
          </a:p>
        </p:txBody>
      </p:sp>
      <p:sp>
        <p:nvSpPr>
          <p:cNvPr id="3" name="Content Placeholder 2"/>
          <p:cNvSpPr>
            <a:spLocks noGrp="1"/>
          </p:cNvSpPr>
          <p:nvPr>
            <p:ph idx="1"/>
          </p:nvPr>
        </p:nvSpPr>
        <p:spPr>
          <a:xfrm>
            <a:off x="251520" y="1484784"/>
            <a:ext cx="8640960" cy="4896544"/>
          </a:xfrm>
        </p:spPr>
        <p:txBody>
          <a:bodyPr/>
          <a:lstStyle/>
          <a:p>
            <a:pPr>
              <a:lnSpc>
                <a:spcPct val="114000"/>
              </a:lnSpc>
              <a:spcBef>
                <a:spcPts val="0"/>
              </a:spcBef>
              <a:buNone/>
            </a:pPr>
            <a:r>
              <a:rPr lang="en-GB" dirty="0"/>
              <a:t>Diversity in characteristics, actions and organisational approach </a:t>
            </a:r>
          </a:p>
          <a:p>
            <a:pPr>
              <a:lnSpc>
                <a:spcPct val="114000"/>
              </a:lnSpc>
              <a:spcBef>
                <a:spcPts val="0"/>
              </a:spcBef>
              <a:buNone/>
            </a:pPr>
            <a:r>
              <a:rPr lang="en-GB" b="0" i="1" dirty="0"/>
              <a:t>	</a:t>
            </a:r>
            <a:endParaRPr lang="en-GB" dirty="0"/>
          </a:p>
        </p:txBody>
      </p:sp>
      <p:sp>
        <p:nvSpPr>
          <p:cNvPr id="4" name="TextBox 3"/>
          <p:cNvSpPr txBox="1"/>
          <p:nvPr/>
        </p:nvSpPr>
        <p:spPr>
          <a:xfrm>
            <a:off x="4572000" y="2060848"/>
            <a:ext cx="3960440" cy="417127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a:lnSpc>
                <a:spcPct val="114000"/>
              </a:lnSpc>
              <a:buNone/>
            </a:pPr>
            <a:r>
              <a:rPr lang="en-GB" sz="1800" i="1" dirty="0"/>
              <a:t>‘‘I’m pushy and I think of everything as an opportunity and I don’t shut doors and I keep resisting […] I am always looking for ways [for there to be] something more than just research in a book. Because […] I work a lot with poverty and urban poverty and especially […] in urban slums, I think [in terms] of the rights perspective or the structural inequalities for poor people.” </a:t>
            </a:r>
          </a:p>
          <a:p>
            <a:pPr>
              <a:lnSpc>
                <a:spcPct val="114000"/>
              </a:lnSpc>
              <a:buNone/>
            </a:pPr>
            <a:r>
              <a:rPr lang="en-GB" sz="1800" dirty="0"/>
              <a:t>(Researcher, BRAC University, Bangladesh)</a:t>
            </a:r>
          </a:p>
        </p:txBody>
      </p:sp>
      <p:sp>
        <p:nvSpPr>
          <p:cNvPr id="5" name="TextBox 4"/>
          <p:cNvSpPr txBox="1"/>
          <p:nvPr/>
        </p:nvSpPr>
        <p:spPr>
          <a:xfrm>
            <a:off x="395536" y="2060848"/>
            <a:ext cx="3960440" cy="3223896"/>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a:lnSpc>
                <a:spcPct val="114000"/>
              </a:lnSpc>
              <a:buNone/>
            </a:pPr>
            <a:r>
              <a:rPr lang="en-GB" sz="1800" i="1" dirty="0"/>
              <a:t>“You know many good researchers don’t make good advocates. Quite a different skill and I think that's very rarely recognised. A good academic is trained to […] state the […] cautions, the doubts, whereas those are fatal qualities for an advocate who has to simplify, dramatise, exaggerate.”  </a:t>
            </a:r>
          </a:p>
          <a:p>
            <a:pPr>
              <a:lnSpc>
                <a:spcPct val="114000"/>
              </a:lnSpc>
              <a:buNone/>
            </a:pPr>
            <a:r>
              <a:rPr lang="en-GB" sz="1800" dirty="0"/>
              <a:t>(Researcher, LSHTM, UK)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Investing in research uptake</a:t>
            </a:r>
          </a:p>
        </p:txBody>
      </p:sp>
      <p:graphicFrame>
        <p:nvGraphicFramePr>
          <p:cNvPr id="4" name="Content Placeholder 3"/>
          <p:cNvGraphicFramePr>
            <a:graphicFrameLocks noGrp="1"/>
          </p:cNvGraphicFramePr>
          <p:nvPr>
            <p:ph idx="1"/>
          </p:nvPr>
        </p:nvGraphicFramePr>
        <p:xfrm>
          <a:off x="360363" y="1676400"/>
          <a:ext cx="3347541" cy="4776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9552" y="5085184"/>
            <a:ext cx="2952328" cy="707886"/>
          </a:xfrm>
          <a:prstGeom prst="rect">
            <a:avLst/>
          </a:prstGeom>
          <a:noFill/>
        </p:spPr>
        <p:txBody>
          <a:bodyPr wrap="square" rtlCol="0">
            <a:spAutoFit/>
          </a:bodyPr>
          <a:lstStyle/>
          <a:p>
            <a:pPr algn="ctr"/>
            <a:r>
              <a:rPr lang="en-GB" sz="2000" dirty="0"/>
              <a:t>Communities </a:t>
            </a:r>
          </a:p>
          <a:p>
            <a:pPr algn="ctr"/>
            <a:r>
              <a:rPr lang="en-GB" sz="2000" dirty="0"/>
              <a:t>of practice</a:t>
            </a:r>
          </a:p>
        </p:txBody>
      </p:sp>
      <p:sp>
        <p:nvSpPr>
          <p:cNvPr id="8" name="TextBox 7"/>
          <p:cNvSpPr txBox="1"/>
          <p:nvPr/>
        </p:nvSpPr>
        <p:spPr>
          <a:xfrm>
            <a:off x="4499992" y="1556792"/>
            <a:ext cx="4104456" cy="4722768"/>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a:buNone/>
            </a:pPr>
            <a:r>
              <a:rPr lang="en-GB" sz="2000" i="1" dirty="0"/>
              <a:t>“The role of our research communications officers has</a:t>
            </a:r>
          </a:p>
          <a:p>
            <a:pPr>
              <a:buNone/>
            </a:pPr>
            <a:r>
              <a:rPr lang="en-GB" sz="2000" i="1" dirty="0"/>
              <a:t>changed the way that we as researchers [...] relate to</a:t>
            </a:r>
          </a:p>
          <a:p>
            <a:pPr>
              <a:buNone/>
            </a:pPr>
            <a:r>
              <a:rPr lang="en-GB" sz="2000" i="1" dirty="0"/>
              <a:t>influencing work and policy work. They are experts at that</a:t>
            </a:r>
          </a:p>
          <a:p>
            <a:pPr>
              <a:buNone/>
            </a:pPr>
            <a:r>
              <a:rPr lang="en-GB" sz="2000" i="1" dirty="0"/>
              <a:t>and without their help I think we would still be producing</a:t>
            </a:r>
          </a:p>
          <a:p>
            <a:pPr>
              <a:buNone/>
            </a:pPr>
            <a:r>
              <a:rPr lang="en-GB" sz="2000" i="1" dirty="0"/>
              <a:t>little interesting consultancy reports or publishing</a:t>
            </a:r>
          </a:p>
          <a:p>
            <a:pPr>
              <a:buNone/>
            </a:pPr>
            <a:r>
              <a:rPr lang="en-GB" sz="2000" i="1" dirty="0"/>
              <a:t>articles, but now its much more diverse, strategic and</a:t>
            </a:r>
          </a:p>
          <a:p>
            <a:pPr>
              <a:buNone/>
            </a:pPr>
            <a:r>
              <a:rPr lang="en-GB" sz="2000" i="1" dirty="0"/>
              <a:t>proactive.” </a:t>
            </a:r>
          </a:p>
          <a:p>
            <a:pPr>
              <a:buNone/>
            </a:pPr>
            <a:r>
              <a:rPr lang="en-GB" sz="2000" dirty="0"/>
              <a:t>(Researcher, IDS, UK)</a:t>
            </a:r>
          </a:p>
          <a:p>
            <a:pPr>
              <a:lnSpc>
                <a:spcPct val="114000"/>
              </a:lnSpc>
            </a:pPr>
            <a:endParaRPr lang="en-GB" sz="2000" dirty="0"/>
          </a:p>
        </p:txBody>
      </p:sp>
      <p:sp>
        <p:nvSpPr>
          <p:cNvPr id="7" name="TextBox 6"/>
          <p:cNvSpPr txBox="1"/>
          <p:nvPr/>
        </p:nvSpPr>
        <p:spPr>
          <a:xfrm>
            <a:off x="611560" y="2204864"/>
            <a:ext cx="2952328" cy="707886"/>
          </a:xfrm>
          <a:prstGeom prst="rect">
            <a:avLst/>
          </a:prstGeom>
          <a:noFill/>
        </p:spPr>
        <p:txBody>
          <a:bodyPr wrap="square" rtlCol="0">
            <a:spAutoFit/>
          </a:bodyPr>
          <a:lstStyle/>
          <a:p>
            <a:pPr algn="ctr"/>
            <a:r>
              <a:rPr lang="en-GB" sz="2000" dirty="0"/>
              <a:t>Communications </a:t>
            </a:r>
          </a:p>
          <a:p>
            <a:pPr algn="ctr"/>
            <a:r>
              <a:rPr lang="en-GB" sz="2000" dirty="0"/>
              <a:t>RU staff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 and strategic opportunism</a:t>
            </a:r>
          </a:p>
        </p:txBody>
      </p:sp>
      <p:graphicFrame>
        <p:nvGraphicFramePr>
          <p:cNvPr id="4" name="Content Placeholder 3"/>
          <p:cNvGraphicFramePr>
            <a:graphicFrameLocks noGrp="1"/>
          </p:cNvGraphicFramePr>
          <p:nvPr>
            <p:ph idx="1"/>
          </p:nvPr>
        </p:nvGraphicFramePr>
        <p:xfrm>
          <a:off x="251520" y="1628800"/>
          <a:ext cx="5148063"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39952" y="1556792"/>
            <a:ext cx="4608512" cy="419762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a:lnSpc>
                <a:spcPct val="114000"/>
              </a:lnSpc>
              <a:spcBef>
                <a:spcPts val="0"/>
              </a:spcBef>
            </a:pPr>
            <a:r>
              <a:rPr lang="en-GB" sz="1800" i="1" dirty="0"/>
              <a:t>“Being a doctor I know what HIV is but in terms of the nuances and the politics and the understanding what to say, when and all that, I have been on a learning curve myself […] it’s been a little more challenging than the regular areas that I have been involved in […] In the African environment, issues about sex and sexuality are not discussed in the open […] and there is the need for us to get those issues addressed appropriately.” </a:t>
            </a:r>
          </a:p>
          <a:p>
            <a:pPr>
              <a:lnSpc>
                <a:spcPct val="114000"/>
              </a:lnSpc>
              <a:spcBef>
                <a:spcPts val="0"/>
              </a:spcBef>
            </a:pPr>
            <a:r>
              <a:rPr lang="en-GB" sz="1800" dirty="0"/>
              <a:t>(Researcher, Health Research Unit, Ghana Health Service)</a:t>
            </a:r>
          </a:p>
        </p:txBody>
      </p:sp>
      <p:sp>
        <p:nvSpPr>
          <p:cNvPr id="6" name="TextBox 5"/>
          <p:cNvSpPr txBox="1"/>
          <p:nvPr/>
        </p:nvSpPr>
        <p:spPr>
          <a:xfrm>
            <a:off x="611560" y="4509120"/>
            <a:ext cx="1584176" cy="400110"/>
          </a:xfrm>
          <a:prstGeom prst="rect">
            <a:avLst/>
          </a:prstGeom>
          <a:noFill/>
        </p:spPr>
        <p:txBody>
          <a:bodyPr wrap="square" rtlCol="0">
            <a:spAutoFit/>
          </a:bodyPr>
          <a:lstStyle/>
          <a:p>
            <a:pPr algn="ctr"/>
            <a:r>
              <a:rPr lang="en-GB" sz="2000" b="1" dirty="0">
                <a:solidFill>
                  <a:schemeClr val="bg1"/>
                </a:solidFill>
              </a:rPr>
              <a:t>Key theme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Networking and coalitions</a:t>
            </a:r>
          </a:p>
        </p:txBody>
      </p:sp>
      <p:graphicFrame>
        <p:nvGraphicFramePr>
          <p:cNvPr id="4" name="Content Placeholder 3"/>
          <p:cNvGraphicFramePr>
            <a:graphicFrameLocks noGrp="1"/>
          </p:cNvGraphicFramePr>
          <p:nvPr>
            <p:ph idx="1"/>
          </p:nvPr>
        </p:nvGraphicFramePr>
        <p:xfrm>
          <a:off x="360363" y="1676400"/>
          <a:ext cx="3347541" cy="4776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15816" y="1484784"/>
            <a:ext cx="5832648" cy="2154436"/>
          </a:xfrm>
          <a:prstGeom prst="rect">
            <a:avLst/>
          </a:prstGeom>
          <a:noFill/>
        </p:spPr>
        <p:txBody>
          <a:bodyPr wrap="square" rtlCol="0">
            <a:spAutoFit/>
          </a:bodyPr>
          <a:lstStyle/>
          <a:p>
            <a:pPr marL="342000" indent="-342000">
              <a:lnSpc>
                <a:spcPct val="114000"/>
              </a:lnSpc>
              <a:buClr>
                <a:srgbClr val="DC002E"/>
              </a:buClr>
              <a:buFont typeface="Arial" pitchFamily="34" charset="0"/>
              <a:buChar char="•"/>
            </a:pPr>
            <a:r>
              <a:rPr lang="en-GB" sz="2000" dirty="0"/>
              <a:t>Complex approaches</a:t>
            </a:r>
          </a:p>
          <a:p>
            <a:pPr marL="342000" indent="-342000">
              <a:lnSpc>
                <a:spcPct val="114000"/>
              </a:lnSpc>
              <a:buClr>
                <a:srgbClr val="DC002E"/>
              </a:buClr>
              <a:buFont typeface="Arial" pitchFamily="34" charset="0"/>
              <a:buChar char="•"/>
            </a:pPr>
            <a:r>
              <a:rPr lang="en-GB" sz="2000" dirty="0"/>
              <a:t>Different institutions,  different approaches</a:t>
            </a:r>
          </a:p>
          <a:p>
            <a:pPr marL="342000" indent="-342000">
              <a:lnSpc>
                <a:spcPct val="114000"/>
              </a:lnSpc>
              <a:buClr>
                <a:srgbClr val="DC002E"/>
              </a:buClr>
              <a:buFont typeface="Arial" pitchFamily="34" charset="0"/>
              <a:buChar char="•"/>
            </a:pPr>
            <a:r>
              <a:rPr lang="en-GB" sz="2000" dirty="0"/>
              <a:t>Embedded, connected, forging relationships</a:t>
            </a:r>
          </a:p>
          <a:p>
            <a:pPr marL="342000" indent="-342000">
              <a:lnSpc>
                <a:spcPct val="114000"/>
              </a:lnSpc>
              <a:buClr>
                <a:srgbClr val="DC002E"/>
              </a:buClr>
              <a:buFont typeface="Arial" pitchFamily="34" charset="0"/>
              <a:buChar char="•"/>
            </a:pPr>
            <a:r>
              <a:rPr lang="en-GB" sz="2000" dirty="0"/>
              <a:t>Paradigm shift away from dissemination to ongoing partnerships </a:t>
            </a:r>
          </a:p>
          <a:p>
            <a:pPr>
              <a:buClr>
                <a:srgbClr val="DC002E"/>
              </a:buClr>
            </a:pPr>
            <a:endParaRPr lang="en-GB" sz="2000" dirty="0"/>
          </a:p>
        </p:txBody>
      </p:sp>
      <p:sp>
        <p:nvSpPr>
          <p:cNvPr id="6" name="TextBox 5"/>
          <p:cNvSpPr txBox="1"/>
          <p:nvPr/>
        </p:nvSpPr>
        <p:spPr>
          <a:xfrm>
            <a:off x="395536" y="3717032"/>
            <a:ext cx="2952328" cy="400110"/>
          </a:xfrm>
          <a:prstGeom prst="rect">
            <a:avLst/>
          </a:prstGeom>
          <a:noFill/>
        </p:spPr>
        <p:txBody>
          <a:bodyPr wrap="square" rtlCol="0">
            <a:spAutoFit/>
          </a:bodyPr>
          <a:lstStyle/>
          <a:p>
            <a:r>
              <a:rPr lang="en-GB" sz="2000" b="1" dirty="0">
                <a:solidFill>
                  <a:srgbClr val="DC002E"/>
                </a:solidFill>
              </a:rPr>
              <a:t>Simultaneously</a:t>
            </a:r>
          </a:p>
        </p:txBody>
      </p:sp>
      <p:sp>
        <p:nvSpPr>
          <p:cNvPr id="8" name="TextBox 7"/>
          <p:cNvSpPr txBox="1"/>
          <p:nvPr/>
        </p:nvSpPr>
        <p:spPr>
          <a:xfrm>
            <a:off x="3275856" y="3789040"/>
            <a:ext cx="5328592" cy="216822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a:lnSpc>
                <a:spcPct val="114000"/>
              </a:lnSpc>
            </a:pPr>
            <a:r>
              <a:rPr lang="en-GB" sz="2000" i="1" dirty="0"/>
              <a:t>“If you do [research] in partnership with government they easily accept the findings and take it up. […] if they were our partners from the very beginning of that project then they would easily believe its credible.”</a:t>
            </a:r>
          </a:p>
          <a:p>
            <a:pPr>
              <a:lnSpc>
                <a:spcPct val="114000"/>
              </a:lnSpc>
            </a:pPr>
            <a:r>
              <a:rPr lang="en-GB" sz="2000" dirty="0"/>
              <a:t>(Communications Officer, APHRC, Kenya)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360363" y="1556792"/>
            <a:ext cx="8250237" cy="4615408"/>
          </a:xfrm>
        </p:spPr>
        <p:txBody>
          <a:bodyPr/>
          <a:lstStyle/>
          <a:p>
            <a:r>
              <a:rPr lang="en-GB" sz="2400" b="0" dirty="0"/>
              <a:t>Health systems: Multiple players, multiple perspectives</a:t>
            </a:r>
          </a:p>
          <a:p>
            <a:pPr lvl="0"/>
            <a:r>
              <a:rPr lang="en-GB" sz="2400" b="0" dirty="0"/>
              <a:t>Introduction to our research uptake research - SRH</a:t>
            </a:r>
          </a:p>
          <a:p>
            <a:pPr lvl="0"/>
            <a:r>
              <a:rPr lang="en-GB" sz="2400" b="0" dirty="0"/>
              <a:t>Adapting the RAPID ODI framework to frame qualitative research findings</a:t>
            </a:r>
          </a:p>
          <a:p>
            <a:pPr lvl="0"/>
            <a:r>
              <a:rPr lang="en-GB" sz="2400" b="0" dirty="0"/>
              <a:t>Classifying the strategies researchers and advocates have used in ‘research engagement’ </a:t>
            </a:r>
          </a:p>
          <a:p>
            <a:pPr lvl="0"/>
            <a:r>
              <a:rPr lang="en-GB" sz="2400" b="0" dirty="0"/>
              <a:t>Examples of research engagement in the current round of RPCs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 messages and rallying ideas</a:t>
            </a:r>
          </a:p>
        </p:txBody>
      </p:sp>
      <p:sp>
        <p:nvSpPr>
          <p:cNvPr id="8" name="TextBox 7"/>
          <p:cNvSpPr txBox="1"/>
          <p:nvPr/>
        </p:nvSpPr>
        <p:spPr>
          <a:xfrm>
            <a:off x="4860032" y="1556792"/>
            <a:ext cx="3672408" cy="3571683"/>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a:lnSpc>
                <a:spcPct val="114000"/>
              </a:lnSpc>
              <a:buNone/>
            </a:pPr>
            <a:r>
              <a:rPr lang="en-GB" sz="2000" i="1" dirty="0"/>
              <a:t>“At the national level I would always take a step back, I think it is the prerogative and  actually the duty of the national researchers to be the people at the forefront, they are the credible people, they are the ones to their national government.” </a:t>
            </a:r>
          </a:p>
          <a:p>
            <a:pPr>
              <a:lnSpc>
                <a:spcPct val="114000"/>
              </a:lnSpc>
              <a:buNone/>
            </a:pPr>
            <a:r>
              <a:rPr lang="en-GB" sz="2000" i="1" dirty="0"/>
              <a:t>(Researcher, UK).</a:t>
            </a:r>
            <a:endParaRPr lang="en-GB" sz="2000" dirty="0"/>
          </a:p>
        </p:txBody>
      </p:sp>
      <p:graphicFrame>
        <p:nvGraphicFramePr>
          <p:cNvPr id="10" name="Content Placeholder 9"/>
          <p:cNvGraphicFramePr>
            <a:graphicFrameLocks noGrp="1"/>
          </p:cNvGraphicFramePr>
          <p:nvPr>
            <p:ph idx="1"/>
          </p:nvPr>
        </p:nvGraphicFramePr>
        <p:xfrm>
          <a:off x="360363" y="1676400"/>
          <a:ext cx="4283645"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23528" y="274638"/>
            <a:ext cx="8363272" cy="922114"/>
          </a:xfrm>
        </p:spPr>
        <p:txBody>
          <a:bodyPr/>
          <a:lstStyle/>
          <a:p>
            <a:pPr eaLnBrk="1" hangingPunct="1"/>
            <a:r>
              <a:rPr lang="en-GB" b="1" dirty="0">
                <a:latin typeface="Arial" charset="0"/>
                <a:cs typeface="Arial" charset="0"/>
              </a:rPr>
              <a:t>Categorising research impact</a:t>
            </a:r>
          </a:p>
        </p:txBody>
      </p:sp>
      <p:sp>
        <p:nvSpPr>
          <p:cNvPr id="26626" name="Content Placeholder 2"/>
          <p:cNvSpPr>
            <a:spLocks noGrp="1"/>
          </p:cNvSpPr>
          <p:nvPr>
            <p:ph idx="1"/>
          </p:nvPr>
        </p:nvSpPr>
        <p:spPr>
          <a:xfrm>
            <a:off x="457200" y="1341438"/>
            <a:ext cx="8229600" cy="4191000"/>
          </a:xfrm>
        </p:spPr>
        <p:txBody>
          <a:bodyPr/>
          <a:lstStyle/>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p:txBody>
      </p:sp>
      <p:sp>
        <p:nvSpPr>
          <p:cNvPr id="5" name="Rectangle 4"/>
          <p:cNvSpPr/>
          <p:nvPr/>
        </p:nvSpPr>
        <p:spPr>
          <a:xfrm>
            <a:off x="395536" y="3140968"/>
            <a:ext cx="8208912" cy="72008"/>
          </a:xfrm>
          <a:prstGeom prst="rect">
            <a:avLst/>
          </a:prstGeom>
          <a:solidFill>
            <a:srgbClr val="9B0F16"/>
          </a:solidFill>
          <a:ln>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p:cNvSpPr/>
          <p:nvPr/>
        </p:nvSpPr>
        <p:spPr>
          <a:xfrm>
            <a:off x="1547664" y="3068960"/>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5292080" y="3068960"/>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827584" y="2132856"/>
            <a:ext cx="1728192" cy="707886"/>
          </a:xfrm>
          <a:prstGeom prst="rect">
            <a:avLst/>
          </a:prstGeom>
          <a:noFill/>
        </p:spPr>
        <p:txBody>
          <a:bodyPr wrap="square" rtlCol="0">
            <a:spAutoFit/>
          </a:bodyPr>
          <a:lstStyle/>
          <a:p>
            <a:pPr algn="ctr"/>
            <a:r>
              <a:rPr lang="en-GB" sz="2000" dirty="0"/>
              <a:t>Discursive changes</a:t>
            </a:r>
          </a:p>
        </p:txBody>
      </p:sp>
      <p:sp>
        <p:nvSpPr>
          <p:cNvPr id="16" name="TextBox 15"/>
          <p:cNvSpPr txBox="1"/>
          <p:nvPr/>
        </p:nvSpPr>
        <p:spPr>
          <a:xfrm>
            <a:off x="2771800" y="2132856"/>
            <a:ext cx="1512168" cy="707886"/>
          </a:xfrm>
          <a:prstGeom prst="rect">
            <a:avLst/>
          </a:prstGeom>
          <a:noFill/>
        </p:spPr>
        <p:txBody>
          <a:bodyPr wrap="square" rtlCol="0">
            <a:spAutoFit/>
          </a:bodyPr>
          <a:lstStyle/>
          <a:p>
            <a:pPr algn="ctr"/>
            <a:r>
              <a:rPr lang="en-GB" sz="2000" dirty="0"/>
              <a:t>Content changes</a:t>
            </a:r>
          </a:p>
        </p:txBody>
      </p:sp>
      <p:sp>
        <p:nvSpPr>
          <p:cNvPr id="17" name="TextBox 16"/>
          <p:cNvSpPr txBox="1"/>
          <p:nvPr/>
        </p:nvSpPr>
        <p:spPr>
          <a:xfrm>
            <a:off x="4644008" y="2132856"/>
            <a:ext cx="1584176" cy="707886"/>
          </a:xfrm>
          <a:prstGeom prst="rect">
            <a:avLst/>
          </a:prstGeom>
          <a:noFill/>
        </p:spPr>
        <p:txBody>
          <a:bodyPr wrap="square" rtlCol="0">
            <a:spAutoFit/>
          </a:bodyPr>
          <a:lstStyle/>
          <a:p>
            <a:pPr algn="ctr"/>
            <a:r>
              <a:rPr lang="en-GB" sz="2000" dirty="0"/>
              <a:t>Procedural changes</a:t>
            </a:r>
          </a:p>
        </p:txBody>
      </p:sp>
      <p:sp>
        <p:nvSpPr>
          <p:cNvPr id="19" name="Flowchart: Connector 18"/>
          <p:cNvSpPr/>
          <p:nvPr/>
        </p:nvSpPr>
        <p:spPr>
          <a:xfrm>
            <a:off x="7164288" y="3068960"/>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3419872" y="3068960"/>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516216" y="2132856"/>
            <a:ext cx="1584176" cy="707886"/>
          </a:xfrm>
          <a:prstGeom prst="rect">
            <a:avLst/>
          </a:prstGeom>
          <a:noFill/>
        </p:spPr>
        <p:txBody>
          <a:bodyPr wrap="square" rtlCol="0">
            <a:spAutoFit/>
          </a:bodyPr>
          <a:lstStyle/>
          <a:p>
            <a:pPr algn="ctr"/>
            <a:r>
              <a:rPr lang="en-GB" sz="2000" dirty="0"/>
              <a:t>Behavioural changes</a:t>
            </a:r>
          </a:p>
        </p:txBody>
      </p:sp>
      <p:sp>
        <p:nvSpPr>
          <p:cNvPr id="13" name="TextBox 12"/>
          <p:cNvSpPr txBox="1"/>
          <p:nvPr/>
        </p:nvSpPr>
        <p:spPr>
          <a:xfrm>
            <a:off x="827584" y="3717032"/>
            <a:ext cx="1728192" cy="707886"/>
          </a:xfrm>
          <a:prstGeom prst="rect">
            <a:avLst/>
          </a:prstGeom>
          <a:noFill/>
        </p:spPr>
        <p:txBody>
          <a:bodyPr wrap="square" rtlCol="0">
            <a:spAutoFit/>
          </a:bodyPr>
          <a:lstStyle/>
          <a:p>
            <a:pPr algn="ctr"/>
            <a:r>
              <a:rPr lang="en-GB" sz="2000" dirty="0"/>
              <a:t>Change discourse</a:t>
            </a:r>
          </a:p>
        </p:txBody>
      </p:sp>
      <p:sp>
        <p:nvSpPr>
          <p:cNvPr id="14" name="TextBox 13"/>
          <p:cNvSpPr txBox="1"/>
          <p:nvPr/>
        </p:nvSpPr>
        <p:spPr>
          <a:xfrm>
            <a:off x="2771800" y="3717032"/>
            <a:ext cx="1728192" cy="1015663"/>
          </a:xfrm>
          <a:prstGeom prst="rect">
            <a:avLst/>
          </a:prstGeom>
          <a:noFill/>
        </p:spPr>
        <p:txBody>
          <a:bodyPr wrap="square" rtlCol="0">
            <a:spAutoFit/>
          </a:bodyPr>
          <a:lstStyle/>
          <a:p>
            <a:pPr algn="ctr"/>
            <a:r>
              <a:rPr lang="en-GB" sz="2000" dirty="0"/>
              <a:t>Change </a:t>
            </a:r>
          </a:p>
          <a:p>
            <a:pPr algn="ctr"/>
            <a:r>
              <a:rPr lang="en-GB" sz="2000" dirty="0"/>
              <a:t>laws / policies</a:t>
            </a:r>
          </a:p>
        </p:txBody>
      </p:sp>
      <p:sp>
        <p:nvSpPr>
          <p:cNvPr id="21" name="TextBox 20"/>
          <p:cNvSpPr txBox="1"/>
          <p:nvPr/>
        </p:nvSpPr>
        <p:spPr>
          <a:xfrm>
            <a:off x="4427984" y="3717032"/>
            <a:ext cx="2016224" cy="2554545"/>
          </a:xfrm>
          <a:prstGeom prst="rect">
            <a:avLst/>
          </a:prstGeom>
          <a:noFill/>
        </p:spPr>
        <p:txBody>
          <a:bodyPr wrap="square" rtlCol="0">
            <a:spAutoFit/>
          </a:bodyPr>
          <a:lstStyle/>
          <a:p>
            <a:pPr algn="ctr"/>
            <a:r>
              <a:rPr lang="en-GB" sz="2000" dirty="0"/>
              <a:t>Change how health related governments ministries or agencies analyse their data on service delivery</a:t>
            </a:r>
          </a:p>
        </p:txBody>
      </p:sp>
      <p:sp>
        <p:nvSpPr>
          <p:cNvPr id="22" name="TextBox 21"/>
          <p:cNvSpPr txBox="1"/>
          <p:nvPr/>
        </p:nvSpPr>
        <p:spPr>
          <a:xfrm>
            <a:off x="6516216" y="3717032"/>
            <a:ext cx="1728192" cy="2246769"/>
          </a:xfrm>
          <a:prstGeom prst="rect">
            <a:avLst/>
          </a:prstGeom>
          <a:noFill/>
        </p:spPr>
        <p:txBody>
          <a:bodyPr wrap="square" rtlCol="0">
            <a:spAutoFit/>
          </a:bodyPr>
          <a:lstStyle/>
          <a:p>
            <a:pPr algn="ctr"/>
            <a:r>
              <a:rPr lang="en-GB" sz="2000" dirty="0"/>
              <a:t>Raised awareness, attitudinal, building national capacity for research</a:t>
            </a:r>
          </a:p>
        </p:txBody>
      </p:sp>
      <p:sp>
        <p:nvSpPr>
          <p:cNvPr id="24" name="TextBox 23"/>
          <p:cNvSpPr txBox="1"/>
          <p:nvPr/>
        </p:nvSpPr>
        <p:spPr>
          <a:xfrm>
            <a:off x="323528" y="1484784"/>
            <a:ext cx="6048672" cy="461665"/>
          </a:xfrm>
          <a:prstGeom prst="rect">
            <a:avLst/>
          </a:prstGeom>
          <a:noFill/>
        </p:spPr>
        <p:txBody>
          <a:bodyPr wrap="square" rtlCol="0">
            <a:spAutoFit/>
          </a:bodyPr>
          <a:lstStyle/>
          <a:p>
            <a:r>
              <a:rPr lang="en-GB" b="1" dirty="0"/>
              <a:t>Young and Mendizabal model</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discourse</a:t>
            </a:r>
          </a:p>
        </p:txBody>
      </p:sp>
      <p:pic>
        <p:nvPicPr>
          <p:cNvPr id="4" name="Picture 3" descr="brac.png"/>
          <p:cNvPicPr>
            <a:picLocks noChangeAspect="1"/>
          </p:cNvPicPr>
          <p:nvPr/>
        </p:nvPicPr>
        <p:blipFill>
          <a:blip r:embed="rId2" cstate="print"/>
          <a:stretch>
            <a:fillRect/>
          </a:stretch>
        </p:blipFill>
        <p:spPr>
          <a:xfrm>
            <a:off x="755576" y="1412776"/>
            <a:ext cx="7452320" cy="4904202"/>
          </a:xfrm>
          <a:prstGeom prst="rect">
            <a:avLst/>
          </a:prstGeom>
          <a:effectLst>
            <a:outerShdw blurRad="50800" dist="38100" dir="2700000" algn="tl" rotWithShape="0">
              <a:prstClr val="black">
                <a:alpha val="40000"/>
              </a:prstClr>
            </a:outerShdw>
            <a:softEdge rad="3175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guidelines/develop new guidelines</a:t>
            </a:r>
          </a:p>
        </p:txBody>
      </p:sp>
      <p:pic>
        <p:nvPicPr>
          <p:cNvPr id="2051" name="Picture 3"/>
          <p:cNvPicPr>
            <a:picLocks noChangeAspect="1" noChangeArrowheads="1"/>
          </p:cNvPicPr>
          <p:nvPr/>
        </p:nvPicPr>
        <p:blipFill>
          <a:blip r:embed="rId2" cstate="print"/>
          <a:srcRect/>
          <a:stretch>
            <a:fillRect/>
          </a:stretch>
        </p:blipFill>
        <p:spPr bwMode="auto">
          <a:xfrm>
            <a:off x="1187624" y="1484784"/>
            <a:ext cx="6592637" cy="4820766"/>
          </a:xfrm>
          <a:prstGeom prst="rect">
            <a:avLst/>
          </a:prstGeom>
          <a:noFill/>
          <a:ln w="9525">
            <a:noFill/>
            <a:miter lim="800000"/>
            <a:headEnd/>
            <a:tailEnd/>
          </a:ln>
          <a:effectLst>
            <a:outerShdw blurRad="50800" dist="38100" dir="2700000" algn="tl" rotWithShape="0">
              <a:prstClr val="black">
                <a:alpha val="40000"/>
              </a:prstClr>
            </a:outerShdw>
            <a:softEdge rad="3175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Raise awareness of research and support attitudinal change</a:t>
            </a:r>
          </a:p>
        </p:txBody>
      </p:sp>
      <p:pic>
        <p:nvPicPr>
          <p:cNvPr id="1027" name="Picture 3"/>
          <p:cNvPicPr>
            <a:picLocks noChangeAspect="1" noChangeArrowheads="1"/>
          </p:cNvPicPr>
          <p:nvPr/>
        </p:nvPicPr>
        <p:blipFill>
          <a:blip r:embed="rId3" cstate="print"/>
          <a:srcRect/>
          <a:stretch>
            <a:fillRect/>
          </a:stretch>
        </p:blipFill>
        <p:spPr bwMode="auto">
          <a:xfrm>
            <a:off x="395537" y="2924944"/>
            <a:ext cx="8136904" cy="3324211"/>
          </a:xfrm>
          <a:prstGeom prst="rect">
            <a:avLst/>
          </a:prstGeom>
          <a:noFill/>
          <a:ln w="9525">
            <a:noFill/>
            <a:miter lim="800000"/>
            <a:headEnd/>
            <a:tailEnd/>
          </a:ln>
          <a:effectLst>
            <a:outerShdw blurRad="50800" dist="38100" dir="2700000" algn="tl" rotWithShape="0">
              <a:prstClr val="black">
                <a:alpha val="40000"/>
              </a:prstClr>
            </a:outerShdw>
            <a:softEdge rad="31750"/>
          </a:effectLst>
        </p:spPr>
      </p:pic>
      <p:sp>
        <p:nvSpPr>
          <p:cNvPr id="8" name="TextBox 7"/>
          <p:cNvSpPr txBox="1"/>
          <p:nvPr/>
        </p:nvSpPr>
        <p:spPr>
          <a:xfrm>
            <a:off x="467544" y="1628800"/>
            <a:ext cx="7776864" cy="1144929"/>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marL="180000">
              <a:lnSpc>
                <a:spcPct val="114000"/>
              </a:lnSpc>
              <a:buClr>
                <a:srgbClr val="DC002E"/>
              </a:buClr>
            </a:pPr>
            <a:r>
              <a:rPr lang="en-GB" sz="2000" dirty="0"/>
              <a:t>Extracts from information resources to raise awareness about rape, reduce stigma and inform Makutano Junction viewers about post-rape care services.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from the SHHEP process </a:t>
            </a:r>
          </a:p>
        </p:txBody>
      </p:sp>
      <p:sp>
        <p:nvSpPr>
          <p:cNvPr id="3" name="Content Placeholder 2"/>
          <p:cNvSpPr>
            <a:spLocks noGrp="1"/>
          </p:cNvSpPr>
          <p:nvPr>
            <p:ph idx="1"/>
          </p:nvPr>
        </p:nvSpPr>
        <p:spPr>
          <a:xfrm>
            <a:off x="360363" y="1484784"/>
            <a:ext cx="8250237" cy="4687416"/>
          </a:xfrm>
        </p:spPr>
        <p:txBody>
          <a:bodyPr/>
          <a:lstStyle/>
          <a:p>
            <a:pPr>
              <a:lnSpc>
                <a:spcPct val="114000"/>
              </a:lnSpc>
              <a:spcBef>
                <a:spcPts val="0"/>
              </a:spcBef>
              <a:buNone/>
            </a:pPr>
            <a:r>
              <a:rPr lang="en-GB" dirty="0"/>
              <a:t>Investing in communications and research uptake matters...</a:t>
            </a:r>
          </a:p>
          <a:p>
            <a:pPr lvl="0">
              <a:lnSpc>
                <a:spcPct val="114000"/>
              </a:lnSpc>
              <a:spcBef>
                <a:spcPts val="0"/>
              </a:spcBef>
            </a:pPr>
            <a:r>
              <a:rPr lang="en-US" sz="1800" b="0" dirty="0"/>
              <a:t>Undertaking r</a:t>
            </a:r>
            <a:r>
              <a:rPr lang="en-ZA" sz="1800" b="0" dirty="0"/>
              <a:t>eflective assessments of the policy relevance of research evidence, its scope and limitations within a </a:t>
            </a:r>
            <a:r>
              <a:rPr lang="en-ZA" sz="1800" b="0" i="1" dirty="0"/>
              <a:t>particular context </a:t>
            </a:r>
            <a:r>
              <a:rPr lang="en-ZA" sz="1800" b="0" dirty="0"/>
              <a:t>and the ethical implications of communicating the research </a:t>
            </a:r>
            <a:endParaRPr lang="en-GB" sz="1800" b="0" dirty="0"/>
          </a:p>
          <a:p>
            <a:pPr lvl="0">
              <a:lnSpc>
                <a:spcPct val="114000"/>
              </a:lnSpc>
              <a:spcBef>
                <a:spcPts val="0"/>
              </a:spcBef>
            </a:pPr>
            <a:r>
              <a:rPr lang="en-US" sz="1800" b="0" dirty="0"/>
              <a:t>Carrying out </a:t>
            </a:r>
            <a:r>
              <a:rPr lang="en-ZA" sz="1800" b="0" dirty="0"/>
              <a:t>strategic scoping of opportunities and levers for influence through analysis of the policy context, actors and processes, including the political or cultural acceptability of research approaches and findings </a:t>
            </a:r>
            <a:r>
              <a:rPr lang="en-ZA" sz="1800" b="0" i="1" dirty="0"/>
              <a:t>within context</a:t>
            </a:r>
            <a:endParaRPr lang="en-GB" sz="1800" b="0" i="1" dirty="0"/>
          </a:p>
          <a:p>
            <a:pPr lvl="0">
              <a:lnSpc>
                <a:spcPct val="114000"/>
              </a:lnSpc>
              <a:spcBef>
                <a:spcPts val="0"/>
              </a:spcBef>
            </a:pPr>
            <a:r>
              <a:rPr lang="en-ZA" sz="1800" b="0" dirty="0"/>
              <a:t>Assessing the nature of the research evidence and consulting with other key actors on how best to frame it in ways that increase local decision makers’ receptivity</a:t>
            </a:r>
            <a:r>
              <a:rPr lang="en-US" sz="1800" b="0" dirty="0"/>
              <a:t>.</a:t>
            </a:r>
            <a:endParaRPr lang="en-GB" sz="1800" b="0" dirty="0"/>
          </a:p>
          <a:p>
            <a:pPr lvl="0">
              <a:lnSpc>
                <a:spcPct val="114000"/>
              </a:lnSpc>
              <a:spcBef>
                <a:spcPts val="0"/>
              </a:spcBef>
            </a:pPr>
            <a:r>
              <a:rPr lang="en-US" sz="1800" b="0" dirty="0"/>
              <a:t>Keeping c</a:t>
            </a:r>
            <a:r>
              <a:rPr lang="en-GB" sz="1800" b="0" dirty="0" err="1"/>
              <a:t>ommunications</a:t>
            </a:r>
            <a:r>
              <a:rPr lang="en-GB" sz="1800" b="0" dirty="0"/>
              <a:t> strategies flexible, innovative, jargon free and relevant to research institutions’ objectives to keep them effective.</a:t>
            </a:r>
          </a:p>
          <a:p>
            <a:pPr>
              <a:lnSpc>
                <a:spcPct val="114000"/>
              </a:lnSpc>
              <a:spcBef>
                <a:spcPts val="0"/>
              </a:spcBef>
            </a:pPr>
            <a:r>
              <a:rPr lang="en-GB" sz="1800" b="0" dirty="0"/>
              <a:t>Being aware of the broad range of research impacts.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Looking forward the next generation of RPCs</a:t>
            </a:r>
          </a:p>
        </p:txBody>
      </p:sp>
      <p:pic>
        <p:nvPicPr>
          <p:cNvPr id="4" name="Picture 3" descr="ReBUILD logo small (1).JPG"/>
          <p:cNvPicPr>
            <a:picLocks noChangeAspect="1"/>
          </p:cNvPicPr>
          <p:nvPr/>
        </p:nvPicPr>
        <p:blipFill>
          <a:blip r:embed="rId3" cstate="print"/>
          <a:stretch>
            <a:fillRect/>
          </a:stretch>
        </p:blipFill>
        <p:spPr>
          <a:xfrm>
            <a:off x="683568" y="2420888"/>
            <a:ext cx="3594100" cy="863600"/>
          </a:xfrm>
          <a:prstGeom prst="rect">
            <a:avLst/>
          </a:prstGeom>
        </p:spPr>
      </p:pic>
      <p:pic>
        <p:nvPicPr>
          <p:cNvPr id="5" name="Picture 4" descr="EHC_Large.jpg"/>
          <p:cNvPicPr>
            <a:picLocks noChangeAspect="1"/>
          </p:cNvPicPr>
          <p:nvPr/>
        </p:nvPicPr>
        <p:blipFill>
          <a:blip r:embed="rId4" cstate="print"/>
          <a:stretch>
            <a:fillRect/>
          </a:stretch>
        </p:blipFill>
        <p:spPr>
          <a:xfrm>
            <a:off x="683568" y="4221088"/>
            <a:ext cx="3389067" cy="1237804"/>
          </a:xfrm>
          <a:prstGeom prst="rect">
            <a:avLst/>
          </a:prstGeom>
        </p:spPr>
      </p:pic>
      <p:pic>
        <p:nvPicPr>
          <p:cNvPr id="6" name="Picture 5" descr="RESYST Logo.jpg"/>
          <p:cNvPicPr>
            <a:picLocks noChangeAspect="1"/>
          </p:cNvPicPr>
          <p:nvPr/>
        </p:nvPicPr>
        <p:blipFill>
          <a:blip r:embed="rId5" cstate="print"/>
          <a:stretch>
            <a:fillRect/>
          </a:stretch>
        </p:blipFill>
        <p:spPr>
          <a:xfrm>
            <a:off x="4932040" y="2492896"/>
            <a:ext cx="3272109" cy="28621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Strategic approach to research uptake</a:t>
            </a:r>
          </a:p>
        </p:txBody>
      </p:sp>
      <p:graphicFrame>
        <p:nvGraphicFramePr>
          <p:cNvPr id="4" name="Content Placeholder 3"/>
          <p:cNvGraphicFramePr>
            <a:graphicFrameLocks noGrp="1"/>
          </p:cNvGraphicFramePr>
          <p:nvPr>
            <p:ph idx="1"/>
          </p:nvPr>
        </p:nvGraphicFramePr>
        <p:xfrm>
          <a:off x="360363" y="1676400"/>
          <a:ext cx="3347541" cy="4776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1520" y="5517232"/>
            <a:ext cx="2952328" cy="400110"/>
          </a:xfrm>
          <a:prstGeom prst="rect">
            <a:avLst/>
          </a:prstGeom>
          <a:noFill/>
        </p:spPr>
        <p:txBody>
          <a:bodyPr wrap="square" rtlCol="0">
            <a:spAutoFit/>
          </a:bodyPr>
          <a:lstStyle/>
          <a:p>
            <a:r>
              <a:rPr lang="en-GB" sz="2000" b="1" dirty="0">
                <a:solidFill>
                  <a:srgbClr val="DC002E"/>
                </a:solidFill>
              </a:rPr>
              <a:t>Individual level</a:t>
            </a:r>
          </a:p>
        </p:txBody>
      </p:sp>
      <p:sp>
        <p:nvSpPr>
          <p:cNvPr id="8" name="TextBox 7"/>
          <p:cNvSpPr txBox="1"/>
          <p:nvPr/>
        </p:nvSpPr>
        <p:spPr>
          <a:xfrm>
            <a:off x="4860032" y="1412777"/>
            <a:ext cx="3960440" cy="4425186"/>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a:lnSpc>
                <a:spcPct val="114000"/>
              </a:lnSpc>
            </a:pPr>
            <a:r>
              <a:rPr lang="en-GB" sz="1900" i="1" dirty="0"/>
              <a:t>“We appeared in Parliament to provide expert evidence about the proposed bill for maternal health and improving health systems in Uganda[...]research-policy engagements have taken off. </a:t>
            </a:r>
          </a:p>
          <a:p>
            <a:pPr>
              <a:lnSpc>
                <a:spcPct val="114000"/>
              </a:lnSpc>
            </a:pPr>
            <a:r>
              <a:rPr lang="en-GB" sz="1900" i="1" dirty="0"/>
              <a:t>It’s a combination of strategic intent, institutional research credibility, individuals with the skills to work at the boundary of research, policy, supportive resources and more.”</a:t>
            </a:r>
          </a:p>
          <a:p>
            <a:pPr>
              <a:lnSpc>
                <a:spcPct val="114000"/>
              </a:lnSpc>
            </a:pPr>
            <a:r>
              <a:rPr lang="en-GB" sz="1900" dirty="0"/>
              <a:t>(Freddie Ssengooba, MUSPH)</a:t>
            </a:r>
          </a:p>
        </p:txBody>
      </p:sp>
      <p:sp>
        <p:nvSpPr>
          <p:cNvPr id="7" name="TextBox 6"/>
          <p:cNvSpPr txBox="1"/>
          <p:nvPr/>
        </p:nvSpPr>
        <p:spPr>
          <a:xfrm>
            <a:off x="323528" y="1484784"/>
            <a:ext cx="2952328" cy="400110"/>
          </a:xfrm>
          <a:prstGeom prst="rect">
            <a:avLst/>
          </a:prstGeom>
          <a:noFill/>
        </p:spPr>
        <p:txBody>
          <a:bodyPr wrap="square" rtlCol="0">
            <a:spAutoFit/>
          </a:bodyPr>
          <a:lstStyle/>
          <a:p>
            <a:r>
              <a:rPr lang="en-GB" sz="2000" b="1" dirty="0">
                <a:solidFill>
                  <a:srgbClr val="DC002E"/>
                </a:solidFill>
              </a:rPr>
              <a:t>Institutional level</a:t>
            </a:r>
          </a:p>
        </p:txBody>
      </p:sp>
      <p:graphicFrame>
        <p:nvGraphicFramePr>
          <p:cNvPr id="9" name="Diagram 8"/>
          <p:cNvGraphicFramePr/>
          <p:nvPr/>
        </p:nvGraphicFramePr>
        <p:xfrm>
          <a:off x="251520" y="1988840"/>
          <a:ext cx="4392488" cy="3328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1547664" y="2060848"/>
            <a:ext cx="2952328" cy="369332"/>
          </a:xfrm>
          <a:prstGeom prst="rect">
            <a:avLst/>
          </a:prstGeom>
          <a:noFill/>
        </p:spPr>
        <p:txBody>
          <a:bodyPr wrap="square" rtlCol="0">
            <a:spAutoFit/>
          </a:bodyPr>
          <a:lstStyle/>
          <a:p>
            <a:r>
              <a:rPr lang="en-GB" sz="1800" dirty="0"/>
              <a:t>Strategic intent, funding</a:t>
            </a:r>
          </a:p>
        </p:txBody>
      </p:sp>
      <p:sp>
        <p:nvSpPr>
          <p:cNvPr id="13" name="TextBox 12"/>
          <p:cNvSpPr txBox="1"/>
          <p:nvPr/>
        </p:nvSpPr>
        <p:spPr>
          <a:xfrm>
            <a:off x="1547664" y="4941168"/>
            <a:ext cx="2952328" cy="369332"/>
          </a:xfrm>
          <a:prstGeom prst="rect">
            <a:avLst/>
          </a:prstGeom>
          <a:noFill/>
        </p:spPr>
        <p:txBody>
          <a:bodyPr wrap="square" rtlCol="0">
            <a:spAutoFit/>
          </a:bodyPr>
          <a:lstStyle/>
          <a:p>
            <a:r>
              <a:rPr lang="en-GB" sz="1800" dirty="0"/>
              <a:t>Commitment, skills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graphicFrame>
        <p:nvGraphicFramePr>
          <p:cNvPr id="7" name="Content Placeholder 6"/>
          <p:cNvGraphicFramePr>
            <a:graphicFrameLocks noGrp="1"/>
          </p:cNvGraphicFramePr>
          <p:nvPr>
            <p:ph idx="1"/>
          </p:nvPr>
        </p:nvGraphicFramePr>
        <p:xfrm>
          <a:off x="-180528" y="1628800"/>
          <a:ext cx="4931717"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716016" y="1556792"/>
            <a:ext cx="4104456" cy="4723473"/>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marL="342000" indent="-342000">
              <a:lnSpc>
                <a:spcPct val="114000"/>
              </a:lnSpc>
              <a:buClr>
                <a:srgbClr val="DC002E"/>
              </a:buClr>
              <a:buFont typeface="Arial" pitchFamily="34" charset="0"/>
              <a:buChar char="•"/>
            </a:pPr>
            <a:r>
              <a:rPr lang="en-GB" dirty="0"/>
              <a:t>Researchers, communications and advocacy practitioners to work together</a:t>
            </a:r>
          </a:p>
          <a:p>
            <a:pPr marL="342000" indent="-342000">
              <a:lnSpc>
                <a:spcPct val="114000"/>
              </a:lnSpc>
              <a:buClr>
                <a:srgbClr val="DC002E"/>
              </a:buClr>
              <a:buFont typeface="Arial" pitchFamily="34" charset="0"/>
              <a:buChar char="•"/>
            </a:pPr>
            <a:r>
              <a:rPr lang="en-GB" dirty="0"/>
              <a:t>Identify objectives and most appropriate approaches for particular research projects</a:t>
            </a:r>
          </a:p>
          <a:p>
            <a:pPr marL="342000" indent="-342000">
              <a:lnSpc>
                <a:spcPct val="114000"/>
              </a:lnSpc>
              <a:buClr>
                <a:srgbClr val="DC002E"/>
              </a:buClr>
              <a:buFont typeface="Arial" pitchFamily="34" charset="0"/>
              <a:buChar char="•"/>
            </a:pPr>
            <a:r>
              <a:rPr lang="en-GB" dirty="0"/>
              <a:t>Sufficient resources required and continual capacity building</a:t>
            </a:r>
            <a:endParaRPr lang="en-GB"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84" y="3212976"/>
            <a:ext cx="3600400" cy="576064"/>
          </a:xfrm>
        </p:spPr>
        <p:txBody>
          <a:bodyPr/>
          <a:lstStyle/>
          <a:p>
            <a:pPr>
              <a:buNone/>
            </a:pPr>
            <a:r>
              <a:rPr lang="en-GB" sz="4400" dirty="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players and diverse strands</a:t>
            </a:r>
          </a:p>
        </p:txBody>
      </p:sp>
      <p:sp>
        <p:nvSpPr>
          <p:cNvPr id="3" name="Content Placeholder 2"/>
          <p:cNvSpPr>
            <a:spLocks noGrp="1"/>
          </p:cNvSpPr>
          <p:nvPr>
            <p:ph idx="1"/>
          </p:nvPr>
        </p:nvSpPr>
        <p:spPr>
          <a:xfrm>
            <a:off x="360363" y="1484784"/>
            <a:ext cx="8250237" cy="4687416"/>
          </a:xfrm>
        </p:spPr>
        <p:txBody>
          <a:bodyPr/>
          <a:lstStyle/>
          <a:p>
            <a:pPr>
              <a:lnSpc>
                <a:spcPct val="114000"/>
              </a:lnSpc>
              <a:spcBef>
                <a:spcPts val="0"/>
              </a:spcBef>
            </a:pPr>
            <a:r>
              <a:rPr lang="en-GB" sz="2400" b="0" dirty="0"/>
              <a:t>Health systems are diverse and complex and contain more </a:t>
            </a:r>
            <a:r>
              <a:rPr lang="en-GB" sz="2400" b="0"/>
              <a:t>actors than policy </a:t>
            </a:r>
            <a:r>
              <a:rPr lang="en-GB" sz="2400" b="0" dirty="0"/>
              <a:t>makers and practitioners – including private companies, different types of social entrepreneurs, civil society organisations, faith </a:t>
            </a:r>
            <a:r>
              <a:rPr lang="en-GB" sz="2400" b="0"/>
              <a:t>based organisations. </a:t>
            </a:r>
            <a:endParaRPr lang="en-GB" sz="2400" b="0" dirty="0"/>
          </a:p>
          <a:p>
            <a:pPr>
              <a:lnSpc>
                <a:spcPct val="114000"/>
              </a:lnSpc>
              <a:spcBef>
                <a:spcPts val="0"/>
              </a:spcBef>
            </a:pPr>
            <a:r>
              <a:rPr lang="en-GB" sz="2400" b="0" i="1" dirty="0"/>
              <a:t>Multiple disciplines and methods</a:t>
            </a:r>
          </a:p>
          <a:p>
            <a:pPr>
              <a:lnSpc>
                <a:spcPct val="114000"/>
              </a:lnSpc>
              <a:spcBef>
                <a:spcPts val="0"/>
              </a:spcBef>
            </a:pPr>
            <a:r>
              <a:rPr lang="en-GB" sz="2400" b="0" dirty="0"/>
              <a:t>Review Sexual and Reproductive Health - politicized, sensitive and often contested  arenas of sexual and reproductive health.</a:t>
            </a:r>
          </a:p>
          <a:p>
            <a:pPr>
              <a:lnSpc>
                <a:spcPct val="114000"/>
              </a:lnSpc>
              <a:spcBef>
                <a:spcPts val="0"/>
              </a:spcBef>
            </a:pPr>
            <a:r>
              <a:rPr lang="en-GB" sz="2400" b="0" i="1" dirty="0"/>
              <a:t>Multiple disciplines and methods</a:t>
            </a:r>
          </a:p>
          <a:p>
            <a:pPr>
              <a:lnSpc>
                <a:spcPct val="114000"/>
              </a:lnSpc>
              <a:spcBef>
                <a:spcPts val="0"/>
              </a:spcBef>
            </a:pPr>
            <a:endParaRPr lang="en-GB" sz="24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922114"/>
          </a:xfrm>
        </p:spPr>
        <p:txBody>
          <a:bodyPr/>
          <a:lstStyle/>
          <a:p>
            <a:pPr eaLnBrk="1" hangingPunct="1"/>
            <a:r>
              <a:rPr lang="en-GB" b="1" dirty="0">
                <a:latin typeface="Arial" charset="0"/>
                <a:cs typeface="Arial" charset="0"/>
              </a:rPr>
              <a:t>Sexual Health HIV Evidence into Practice (SHHEP)</a:t>
            </a:r>
          </a:p>
        </p:txBody>
      </p:sp>
      <p:sp>
        <p:nvSpPr>
          <p:cNvPr id="26626" name="Content Placeholder 2"/>
          <p:cNvSpPr>
            <a:spLocks noGrp="1"/>
          </p:cNvSpPr>
          <p:nvPr>
            <p:ph idx="1"/>
          </p:nvPr>
        </p:nvSpPr>
        <p:spPr>
          <a:xfrm>
            <a:off x="457200" y="1341438"/>
            <a:ext cx="8229600" cy="4191000"/>
          </a:xfrm>
        </p:spPr>
        <p:txBody>
          <a:bodyPr/>
          <a:lstStyle/>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p:txBody>
      </p:sp>
      <p:sp>
        <p:nvSpPr>
          <p:cNvPr id="5" name="Rectangle 4"/>
          <p:cNvSpPr/>
          <p:nvPr/>
        </p:nvSpPr>
        <p:spPr>
          <a:xfrm>
            <a:off x="395536" y="4077072"/>
            <a:ext cx="8208912" cy="72008"/>
          </a:xfrm>
          <a:prstGeom prst="rect">
            <a:avLst/>
          </a:prstGeom>
          <a:solidFill>
            <a:srgbClr val="9B0F16"/>
          </a:solidFill>
          <a:ln>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p:cNvSpPr/>
          <p:nvPr/>
        </p:nvSpPr>
        <p:spPr>
          <a:xfrm>
            <a:off x="1547664" y="4005064"/>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6588224" y="4005064"/>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55576" y="2348880"/>
            <a:ext cx="1728192" cy="1323439"/>
          </a:xfrm>
          <a:prstGeom prst="rect">
            <a:avLst/>
          </a:prstGeom>
          <a:noFill/>
        </p:spPr>
        <p:txBody>
          <a:bodyPr wrap="square" rtlCol="0">
            <a:spAutoFit/>
          </a:bodyPr>
          <a:lstStyle/>
          <a:p>
            <a:pPr algn="ctr"/>
            <a:r>
              <a:rPr lang="en-GB" sz="2000" dirty="0"/>
              <a:t>Increasing interest </a:t>
            </a:r>
          </a:p>
          <a:p>
            <a:pPr algn="ctr"/>
            <a:r>
              <a:rPr lang="en-GB" sz="2000" dirty="0"/>
              <a:t>in impact </a:t>
            </a:r>
          </a:p>
          <a:p>
            <a:pPr algn="ctr"/>
            <a:r>
              <a:rPr lang="en-GB" sz="2000" dirty="0"/>
              <a:t>of research  </a:t>
            </a:r>
          </a:p>
        </p:txBody>
      </p:sp>
      <p:sp>
        <p:nvSpPr>
          <p:cNvPr id="16" name="TextBox 15"/>
          <p:cNvSpPr txBox="1"/>
          <p:nvPr/>
        </p:nvSpPr>
        <p:spPr>
          <a:xfrm>
            <a:off x="3491880" y="2132856"/>
            <a:ext cx="1656184" cy="1631216"/>
          </a:xfrm>
          <a:prstGeom prst="rect">
            <a:avLst/>
          </a:prstGeom>
          <a:noFill/>
        </p:spPr>
        <p:txBody>
          <a:bodyPr wrap="square" rtlCol="0">
            <a:spAutoFit/>
          </a:bodyPr>
          <a:lstStyle/>
          <a:p>
            <a:pPr algn="ctr"/>
            <a:r>
              <a:rPr lang="en-GB" sz="2000" dirty="0"/>
              <a:t>Use of DFID RPC </a:t>
            </a:r>
          </a:p>
          <a:p>
            <a:pPr algn="ctr"/>
            <a:r>
              <a:rPr lang="en-GB" sz="2000" dirty="0"/>
              <a:t>funding -  explore engagement</a:t>
            </a:r>
          </a:p>
        </p:txBody>
      </p:sp>
      <p:sp>
        <p:nvSpPr>
          <p:cNvPr id="17" name="TextBox 16"/>
          <p:cNvSpPr txBox="1"/>
          <p:nvPr/>
        </p:nvSpPr>
        <p:spPr>
          <a:xfrm>
            <a:off x="5940152" y="2132856"/>
            <a:ext cx="1512168" cy="1631216"/>
          </a:xfrm>
          <a:prstGeom prst="rect">
            <a:avLst/>
          </a:prstGeom>
          <a:noFill/>
        </p:spPr>
        <p:txBody>
          <a:bodyPr wrap="square" rtlCol="0">
            <a:spAutoFit/>
          </a:bodyPr>
          <a:lstStyle/>
          <a:p>
            <a:pPr algn="ctr"/>
            <a:r>
              <a:rPr lang="en-GB" sz="2000" dirty="0"/>
              <a:t>Sexual Health HIV Evidence into practice</a:t>
            </a:r>
          </a:p>
        </p:txBody>
      </p:sp>
      <p:sp>
        <p:nvSpPr>
          <p:cNvPr id="18" name="Flowchart: Connector 17"/>
          <p:cNvSpPr/>
          <p:nvPr/>
        </p:nvSpPr>
        <p:spPr>
          <a:xfrm>
            <a:off x="4211960" y="4005064"/>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supplement of HARPS</a:t>
            </a:r>
          </a:p>
        </p:txBody>
      </p:sp>
      <p:pic>
        <p:nvPicPr>
          <p:cNvPr id="8" name="Picture 7" descr="Description: EFA"/>
          <p:cNvPicPr>
            <a:picLocks noChangeAspect="1" noChangeArrowheads="1"/>
          </p:cNvPicPr>
          <p:nvPr/>
        </p:nvPicPr>
        <p:blipFill>
          <a:blip r:embed="rId2" cstate="print"/>
          <a:srcRect/>
          <a:stretch>
            <a:fillRect/>
          </a:stretch>
        </p:blipFill>
        <p:spPr bwMode="auto">
          <a:xfrm>
            <a:off x="5436096" y="2708920"/>
            <a:ext cx="2209800" cy="1063625"/>
          </a:xfrm>
          <a:prstGeom prst="rect">
            <a:avLst/>
          </a:prstGeom>
          <a:noFill/>
          <a:ln w="9525">
            <a:noFill/>
            <a:miter lim="800000"/>
            <a:headEnd/>
            <a:tailEnd/>
          </a:ln>
        </p:spPr>
      </p:pic>
      <p:grpSp>
        <p:nvGrpSpPr>
          <p:cNvPr id="3" name="Group 3"/>
          <p:cNvGrpSpPr>
            <a:grpSpLocks/>
          </p:cNvGrpSpPr>
          <p:nvPr/>
        </p:nvGrpSpPr>
        <p:grpSpPr bwMode="auto">
          <a:xfrm>
            <a:off x="1331640" y="2852936"/>
            <a:ext cx="911225" cy="754063"/>
            <a:chOff x="8823" y="4423"/>
            <a:chExt cx="1435" cy="1187"/>
          </a:xfrm>
        </p:grpSpPr>
        <p:sp>
          <p:nvSpPr>
            <p:cNvPr id="10" name="WordArt 4"/>
            <p:cNvSpPr>
              <a:spLocks noChangeArrowheads="1" noChangeShapeType="1" noTextEdit="1"/>
            </p:cNvSpPr>
            <p:nvPr/>
          </p:nvSpPr>
          <p:spPr bwMode="auto">
            <a:xfrm>
              <a:off x="8823" y="4423"/>
              <a:ext cx="1435" cy="305"/>
            </a:xfrm>
            <a:prstGeom prst="rect">
              <a:avLst/>
            </a:prstGeom>
          </p:spPr>
          <p:txBody>
            <a:bodyPr wrap="none" fromWordArt="1">
              <a:prstTxWarp prst="textArchUp">
                <a:avLst>
                  <a:gd name="adj" fmla="val 10800000"/>
                </a:avLst>
              </a:prstTxWarp>
            </a:bodyPr>
            <a:lstStyle/>
            <a:p>
              <a:pPr algn="ctr" rtl="0"/>
              <a:r>
                <a:rPr lang="en-GB" sz="1800" b="1" kern="10" spc="0">
                  <a:ln w="9525">
                    <a:solidFill>
                      <a:srgbClr val="000000"/>
                    </a:solidFill>
                    <a:round/>
                    <a:headEnd/>
                    <a:tailEnd/>
                  </a:ln>
                  <a:solidFill>
                    <a:srgbClr val="000000"/>
                  </a:solidFill>
                  <a:effectLst/>
                  <a:latin typeface="Verdana"/>
                  <a:ea typeface="Verdana"/>
                  <a:cs typeface="Verdana"/>
                </a:rPr>
                <a:t>ABBA RPC</a:t>
              </a:r>
            </a:p>
          </p:txBody>
        </p:sp>
        <p:pic>
          <p:nvPicPr>
            <p:cNvPr id="11" name="Picture 5" descr="j0346369[1]"/>
            <p:cNvPicPr>
              <a:picLocks noChangeAspect="1" noChangeArrowheads="1"/>
            </p:cNvPicPr>
            <p:nvPr/>
          </p:nvPicPr>
          <p:blipFill>
            <a:blip r:embed="rId3" cstate="print"/>
            <a:srcRect/>
            <a:stretch>
              <a:fillRect/>
            </a:stretch>
          </p:blipFill>
          <p:spPr bwMode="auto">
            <a:xfrm>
              <a:off x="9180" y="4648"/>
              <a:ext cx="682" cy="962"/>
            </a:xfrm>
            <a:prstGeom prst="rect">
              <a:avLst/>
            </a:prstGeom>
            <a:noFill/>
          </p:spPr>
        </p:pic>
      </p:grpSp>
      <p:pic>
        <p:nvPicPr>
          <p:cNvPr id="13" name="Picture 3"/>
          <p:cNvPicPr>
            <a:picLocks noChangeAspect="1" noChangeArrowheads="1"/>
          </p:cNvPicPr>
          <p:nvPr/>
        </p:nvPicPr>
        <p:blipFill>
          <a:blip r:embed="rId4" cstate="print"/>
          <a:srcRect/>
          <a:stretch>
            <a:fillRect/>
          </a:stretch>
        </p:blipFill>
        <p:spPr bwMode="auto">
          <a:xfrm>
            <a:off x="1259632" y="3933056"/>
            <a:ext cx="2576513" cy="962025"/>
          </a:xfrm>
          <a:prstGeom prst="rect">
            <a:avLst/>
          </a:prstGeom>
          <a:noFill/>
          <a:ln w="9525">
            <a:noFill/>
            <a:miter lim="800000"/>
            <a:headEnd/>
            <a:tailEnd/>
          </a:ln>
        </p:spPr>
      </p:pic>
      <p:pic>
        <p:nvPicPr>
          <p:cNvPr id="14" name="Picture 22" descr="Description: MSD LOGO cmsd"/>
          <p:cNvPicPr>
            <a:picLocks noChangeAspect="1" noChangeArrowheads="1"/>
          </p:cNvPicPr>
          <p:nvPr/>
        </p:nvPicPr>
        <p:blipFill>
          <a:blip r:embed="rId5" cstate="print"/>
          <a:srcRect/>
          <a:stretch>
            <a:fillRect/>
          </a:stretch>
        </p:blipFill>
        <p:spPr bwMode="auto">
          <a:xfrm>
            <a:off x="5580112" y="5301208"/>
            <a:ext cx="1827213" cy="684213"/>
          </a:xfrm>
          <a:prstGeom prst="rect">
            <a:avLst/>
          </a:prstGeom>
          <a:noFill/>
          <a:ln w="9525">
            <a:noFill/>
            <a:miter lim="800000"/>
            <a:headEnd/>
            <a:tailEnd/>
          </a:ln>
        </p:spPr>
      </p:pic>
      <p:pic>
        <p:nvPicPr>
          <p:cNvPr id="15" name="Picture 3"/>
          <p:cNvPicPr>
            <a:picLocks noChangeAspect="1" noChangeArrowheads="1"/>
          </p:cNvPicPr>
          <p:nvPr/>
        </p:nvPicPr>
        <p:blipFill>
          <a:blip r:embed="rId6" cstate="print"/>
          <a:srcRect/>
          <a:stretch>
            <a:fillRect/>
          </a:stretch>
        </p:blipFill>
        <p:spPr bwMode="auto">
          <a:xfrm>
            <a:off x="1331640" y="5373216"/>
            <a:ext cx="1974850" cy="552450"/>
          </a:xfrm>
          <a:prstGeom prst="rect">
            <a:avLst/>
          </a:prstGeom>
          <a:noFill/>
          <a:ln w="9525">
            <a:noFill/>
            <a:miter lim="800000"/>
            <a:headEnd/>
            <a:tailEnd/>
          </a:ln>
        </p:spPr>
      </p:pic>
      <p:pic>
        <p:nvPicPr>
          <p:cNvPr id="12" name="Picture 11" descr="RR logo.jpg"/>
          <p:cNvPicPr>
            <a:picLocks noChangeAspect="1"/>
          </p:cNvPicPr>
          <p:nvPr/>
        </p:nvPicPr>
        <p:blipFill>
          <a:blip r:embed="rId7" cstate="print"/>
          <a:stretch>
            <a:fillRect/>
          </a:stretch>
        </p:blipFill>
        <p:spPr>
          <a:xfrm>
            <a:off x="5292080" y="4005064"/>
            <a:ext cx="2465440" cy="1037371"/>
          </a:xfrm>
          <a:prstGeom prst="rect">
            <a:avLst/>
          </a:prstGeom>
        </p:spPr>
      </p:pic>
      <p:pic>
        <p:nvPicPr>
          <p:cNvPr id="16" name="Picture 15" descr="UKaid small logo CMYK.jpg"/>
          <p:cNvPicPr>
            <a:picLocks noChangeAspect="1"/>
          </p:cNvPicPr>
          <p:nvPr/>
        </p:nvPicPr>
        <p:blipFill>
          <a:blip r:embed="rId8" cstate="print"/>
          <a:stretch>
            <a:fillRect/>
          </a:stretch>
        </p:blipFill>
        <p:spPr>
          <a:xfrm>
            <a:off x="3059832" y="1340768"/>
            <a:ext cx="2540716" cy="12367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and engagement</a:t>
            </a:r>
          </a:p>
        </p:txBody>
      </p:sp>
      <p:pic>
        <p:nvPicPr>
          <p:cNvPr id="16" name="Picture 15" descr="BMJ Award.png"/>
          <p:cNvPicPr>
            <a:picLocks noChangeAspect="1"/>
          </p:cNvPicPr>
          <p:nvPr/>
        </p:nvPicPr>
        <p:blipFill>
          <a:blip r:embed="rId2" cstate="print"/>
          <a:stretch>
            <a:fillRect/>
          </a:stretch>
        </p:blipFill>
        <p:spPr>
          <a:xfrm>
            <a:off x="2483768" y="2132856"/>
            <a:ext cx="6216882" cy="4032447"/>
          </a:xfrm>
          <a:prstGeom prst="rect">
            <a:avLst/>
          </a:prstGeom>
          <a:effectLst>
            <a:outerShdw blurRad="50800" dist="38100" dir="2700000" algn="tl" rotWithShape="0">
              <a:prstClr val="black">
                <a:alpha val="40000"/>
              </a:prstClr>
            </a:outerShdw>
            <a:softEdge rad="31750"/>
          </a:effectLst>
        </p:spPr>
      </p:pic>
      <p:sp>
        <p:nvSpPr>
          <p:cNvPr id="17" name="TextBox 16"/>
          <p:cNvSpPr txBox="1"/>
          <p:nvPr/>
        </p:nvSpPr>
        <p:spPr>
          <a:xfrm>
            <a:off x="323528" y="1484784"/>
            <a:ext cx="8424936" cy="830997"/>
          </a:xfrm>
          <a:prstGeom prst="rect">
            <a:avLst/>
          </a:prstGeom>
          <a:noFill/>
        </p:spPr>
        <p:txBody>
          <a:bodyPr wrap="square" rtlCol="0">
            <a:spAutoFit/>
          </a:bodyPr>
          <a:lstStyle/>
          <a:p>
            <a:r>
              <a:rPr lang="en-GB" b="1" i="1" dirty="0"/>
              <a:t>“Research that doesn’t just gather dust on library shelves...”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Supplement foreword </a:t>
            </a:r>
          </a:p>
        </p:txBody>
      </p:sp>
      <p:sp>
        <p:nvSpPr>
          <p:cNvPr id="3" name="Content Placeholder 2"/>
          <p:cNvSpPr>
            <a:spLocks noGrp="1"/>
          </p:cNvSpPr>
          <p:nvPr>
            <p:ph idx="1"/>
          </p:nvPr>
        </p:nvSpPr>
        <p:spPr>
          <a:xfrm>
            <a:off x="360363" y="1484784"/>
            <a:ext cx="8250237" cy="4687416"/>
          </a:xfrm>
        </p:spPr>
        <p:txBody>
          <a:bodyPr/>
          <a:lstStyle/>
          <a:p>
            <a:pPr algn="ctr">
              <a:lnSpc>
                <a:spcPct val="114000"/>
              </a:lnSpc>
              <a:spcBef>
                <a:spcPts val="0"/>
              </a:spcBef>
              <a:buNone/>
            </a:pPr>
            <a:r>
              <a:rPr lang="en-GB" sz="2400" b="0" i="1" dirty="0"/>
              <a:t>The work reported in this supplement provides examples of approaches that have been tried and from which</a:t>
            </a:r>
          </a:p>
          <a:p>
            <a:pPr algn="ctr">
              <a:lnSpc>
                <a:spcPct val="114000"/>
              </a:lnSpc>
              <a:spcBef>
                <a:spcPts val="0"/>
              </a:spcBef>
              <a:buNone/>
            </a:pPr>
            <a:r>
              <a:rPr lang="en-GB" sz="2400" b="0" i="1" dirty="0"/>
              <a:t>other researchers can learn. They demonstrate that getting research into policy and practice is complex, dynamic</a:t>
            </a:r>
          </a:p>
          <a:p>
            <a:pPr algn="ctr">
              <a:lnSpc>
                <a:spcPct val="114000"/>
              </a:lnSpc>
              <a:spcBef>
                <a:spcPts val="0"/>
              </a:spcBef>
              <a:buNone/>
            </a:pPr>
            <a:r>
              <a:rPr lang="en-GB" sz="2400" b="0" i="1" dirty="0"/>
              <a:t>and multi-faceted; and a wide range of context and issue specific conceptual and practical approaches have to be</a:t>
            </a:r>
          </a:p>
          <a:p>
            <a:pPr algn="ctr">
              <a:lnSpc>
                <a:spcPct val="114000"/>
              </a:lnSpc>
              <a:spcBef>
                <a:spcPts val="0"/>
              </a:spcBef>
              <a:buNone/>
            </a:pPr>
            <a:r>
              <a:rPr lang="en-GB" sz="2400" b="0" i="1" dirty="0"/>
              <a:t>used. I hope that the innovative approaches and promising ways forward, presented in these papers, will inspire</a:t>
            </a:r>
          </a:p>
          <a:p>
            <a:pPr algn="ctr">
              <a:lnSpc>
                <a:spcPct val="114000"/>
              </a:lnSpc>
              <a:spcBef>
                <a:spcPts val="0"/>
              </a:spcBef>
              <a:buNone/>
            </a:pPr>
            <a:r>
              <a:rPr lang="en-GB" sz="2400" b="0" i="1" dirty="0"/>
              <a:t>and motivate others.</a:t>
            </a:r>
          </a:p>
          <a:p>
            <a:pPr algn="ctr">
              <a:lnSpc>
                <a:spcPct val="114000"/>
              </a:lnSpc>
              <a:spcBef>
                <a:spcPts val="0"/>
              </a:spcBef>
              <a:buNone/>
            </a:pPr>
            <a:endParaRPr lang="en-GB" dirty="0"/>
          </a:p>
          <a:p>
            <a:pPr algn="ctr">
              <a:lnSpc>
                <a:spcPct val="114000"/>
              </a:lnSpc>
              <a:spcBef>
                <a:spcPts val="0"/>
              </a:spcBef>
              <a:buNone/>
            </a:pPr>
            <a:r>
              <a:rPr lang="en-GB" sz="2200" dirty="0"/>
              <a:t>Professor Christopher Whitty &amp; Dr Sue Kinn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for the special issue</a:t>
            </a:r>
          </a:p>
        </p:txBody>
      </p:sp>
      <p:sp>
        <p:nvSpPr>
          <p:cNvPr id="3" name="Content Placeholder 2"/>
          <p:cNvSpPr>
            <a:spLocks noGrp="1"/>
          </p:cNvSpPr>
          <p:nvPr>
            <p:ph idx="1"/>
          </p:nvPr>
        </p:nvSpPr>
        <p:spPr>
          <a:xfrm>
            <a:off x="360363" y="1412776"/>
            <a:ext cx="8250237" cy="4896544"/>
          </a:xfrm>
        </p:spPr>
        <p:txBody>
          <a:bodyPr/>
          <a:lstStyle/>
          <a:p>
            <a:pPr marL="457200" indent="-457200">
              <a:lnSpc>
                <a:spcPct val="114000"/>
              </a:lnSpc>
              <a:spcBef>
                <a:spcPts val="0"/>
              </a:spcBef>
              <a:buFont typeface="+mj-lt"/>
              <a:buAutoNum type="arabicPeriod"/>
            </a:pPr>
            <a:r>
              <a:rPr lang="en-GB" sz="2200" b="0" dirty="0"/>
              <a:t>How do SRH and HIV/AIDS research organisations describe their policy influencing aims, and who are the policy makers they seek to influence?</a:t>
            </a:r>
          </a:p>
          <a:p>
            <a:pPr marL="457200" indent="-457200">
              <a:lnSpc>
                <a:spcPct val="114000"/>
              </a:lnSpc>
              <a:spcBef>
                <a:spcPts val="0"/>
              </a:spcBef>
              <a:buFont typeface="+mj-lt"/>
              <a:buAutoNum type="arabicPeriod"/>
            </a:pPr>
            <a:r>
              <a:rPr lang="en-GB" sz="2200" b="0" dirty="0"/>
              <a:t>What influencing strategies and approaches are used by SRH, HIV and AIDS research organisations and how are these shaped by methodology, context and subject area?</a:t>
            </a:r>
          </a:p>
          <a:p>
            <a:pPr marL="457200" indent="-457200">
              <a:lnSpc>
                <a:spcPct val="114000"/>
              </a:lnSpc>
              <a:spcBef>
                <a:spcPts val="0"/>
              </a:spcBef>
              <a:buFont typeface="+mj-lt"/>
              <a:buAutoNum type="arabicPeriod"/>
            </a:pPr>
            <a:r>
              <a:rPr lang="en-GB" sz="2200" b="0" dirty="0"/>
              <a:t>What are the different ways in which research evidence is strategically framed in order to maximise impact?</a:t>
            </a:r>
          </a:p>
          <a:p>
            <a:pPr marL="457200" indent="-457200">
              <a:lnSpc>
                <a:spcPct val="114000"/>
              </a:lnSpc>
              <a:spcBef>
                <a:spcPts val="0"/>
              </a:spcBef>
              <a:buFont typeface="+mj-lt"/>
              <a:buAutoNum type="arabicPeriod"/>
            </a:pPr>
            <a:r>
              <a:rPr lang="en-GB" sz="2200" b="0" dirty="0"/>
              <a:t>What strategies do research organisations use to track the impact of their work?</a:t>
            </a:r>
          </a:p>
          <a:p>
            <a:pPr marL="457200" indent="-457200">
              <a:lnSpc>
                <a:spcPct val="114000"/>
              </a:lnSpc>
              <a:spcBef>
                <a:spcPts val="0"/>
              </a:spcBef>
              <a:buFont typeface="+mj-lt"/>
              <a:buAutoNum type="arabicPeriod"/>
            </a:pPr>
            <a:r>
              <a:rPr lang="en-GB" sz="2200" b="0" dirty="0"/>
              <a:t>From the perspective of research organisations, what models and conceptual frameworks are helpful?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23528" y="274638"/>
            <a:ext cx="8363272" cy="922114"/>
          </a:xfrm>
        </p:spPr>
        <p:txBody>
          <a:bodyPr/>
          <a:lstStyle/>
          <a:p>
            <a:pPr eaLnBrk="1" hangingPunct="1"/>
            <a:r>
              <a:rPr lang="en-GB" b="1" dirty="0">
                <a:latin typeface="Arial" charset="0"/>
                <a:cs typeface="Arial" charset="0"/>
              </a:rPr>
              <a:t>Organised into five themes</a:t>
            </a:r>
          </a:p>
        </p:txBody>
      </p:sp>
      <p:sp>
        <p:nvSpPr>
          <p:cNvPr id="26626" name="Content Placeholder 2"/>
          <p:cNvSpPr>
            <a:spLocks noGrp="1"/>
          </p:cNvSpPr>
          <p:nvPr>
            <p:ph idx="1"/>
          </p:nvPr>
        </p:nvSpPr>
        <p:spPr>
          <a:xfrm>
            <a:off x="457200" y="1341438"/>
            <a:ext cx="8229600" cy="4191000"/>
          </a:xfrm>
        </p:spPr>
        <p:txBody>
          <a:bodyPr/>
          <a:lstStyle/>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a:p>
            <a:pPr eaLnBrk="1" hangingPunct="1">
              <a:buNone/>
            </a:pPr>
            <a:endParaRPr lang="en-GB" dirty="0">
              <a:latin typeface="Arial" charset="0"/>
              <a:cs typeface="Arial" charset="0"/>
            </a:endParaRPr>
          </a:p>
        </p:txBody>
      </p:sp>
      <p:sp>
        <p:nvSpPr>
          <p:cNvPr id="5" name="Rectangle 4"/>
          <p:cNvSpPr/>
          <p:nvPr/>
        </p:nvSpPr>
        <p:spPr>
          <a:xfrm>
            <a:off x="395536" y="3140968"/>
            <a:ext cx="8208912" cy="72008"/>
          </a:xfrm>
          <a:prstGeom prst="rect">
            <a:avLst/>
          </a:prstGeom>
          <a:solidFill>
            <a:srgbClr val="9B0F16"/>
          </a:solidFill>
          <a:ln>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p:cNvSpPr/>
          <p:nvPr/>
        </p:nvSpPr>
        <p:spPr>
          <a:xfrm>
            <a:off x="971600" y="3068960"/>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5940152" y="3068960"/>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51520" y="2204864"/>
            <a:ext cx="1728192" cy="707886"/>
          </a:xfrm>
          <a:prstGeom prst="rect">
            <a:avLst/>
          </a:prstGeom>
          <a:noFill/>
        </p:spPr>
        <p:txBody>
          <a:bodyPr wrap="square" rtlCol="0">
            <a:spAutoFit/>
          </a:bodyPr>
          <a:lstStyle/>
          <a:p>
            <a:pPr algn="ctr"/>
            <a:r>
              <a:rPr lang="en-GB" sz="2000" dirty="0"/>
              <a:t>Theme</a:t>
            </a:r>
          </a:p>
          <a:p>
            <a:pPr algn="ctr"/>
            <a:r>
              <a:rPr lang="en-GB" sz="2000" dirty="0"/>
              <a:t> one</a:t>
            </a:r>
          </a:p>
        </p:txBody>
      </p:sp>
      <p:sp>
        <p:nvSpPr>
          <p:cNvPr id="16" name="TextBox 15"/>
          <p:cNvSpPr txBox="1"/>
          <p:nvPr/>
        </p:nvSpPr>
        <p:spPr>
          <a:xfrm>
            <a:off x="1979712" y="2204864"/>
            <a:ext cx="1512168" cy="707886"/>
          </a:xfrm>
          <a:prstGeom prst="rect">
            <a:avLst/>
          </a:prstGeom>
          <a:noFill/>
        </p:spPr>
        <p:txBody>
          <a:bodyPr wrap="square" rtlCol="0">
            <a:spAutoFit/>
          </a:bodyPr>
          <a:lstStyle/>
          <a:p>
            <a:pPr algn="ctr"/>
            <a:r>
              <a:rPr lang="en-GB" sz="2000" dirty="0"/>
              <a:t>Theme</a:t>
            </a:r>
          </a:p>
          <a:p>
            <a:pPr algn="ctr"/>
            <a:r>
              <a:rPr lang="en-GB" sz="2000" dirty="0"/>
              <a:t>two</a:t>
            </a:r>
          </a:p>
        </p:txBody>
      </p:sp>
      <p:sp>
        <p:nvSpPr>
          <p:cNvPr id="17" name="TextBox 16"/>
          <p:cNvSpPr txBox="1"/>
          <p:nvPr/>
        </p:nvSpPr>
        <p:spPr>
          <a:xfrm>
            <a:off x="3563888" y="2204864"/>
            <a:ext cx="1584176" cy="707886"/>
          </a:xfrm>
          <a:prstGeom prst="rect">
            <a:avLst/>
          </a:prstGeom>
          <a:noFill/>
        </p:spPr>
        <p:txBody>
          <a:bodyPr wrap="square" rtlCol="0">
            <a:spAutoFit/>
          </a:bodyPr>
          <a:lstStyle/>
          <a:p>
            <a:pPr algn="ctr"/>
            <a:r>
              <a:rPr lang="en-GB" sz="2000" dirty="0"/>
              <a:t>Theme</a:t>
            </a:r>
          </a:p>
          <a:p>
            <a:pPr algn="ctr"/>
            <a:r>
              <a:rPr lang="en-GB" sz="2000" dirty="0"/>
              <a:t>three</a:t>
            </a:r>
          </a:p>
        </p:txBody>
      </p:sp>
      <p:sp>
        <p:nvSpPr>
          <p:cNvPr id="19" name="Flowchart: Connector 18"/>
          <p:cNvSpPr/>
          <p:nvPr/>
        </p:nvSpPr>
        <p:spPr>
          <a:xfrm>
            <a:off x="7668344" y="3068960"/>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2555776" y="3068960"/>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292080" y="2204864"/>
            <a:ext cx="1584176" cy="707886"/>
          </a:xfrm>
          <a:prstGeom prst="rect">
            <a:avLst/>
          </a:prstGeom>
          <a:noFill/>
        </p:spPr>
        <p:txBody>
          <a:bodyPr wrap="square" rtlCol="0">
            <a:spAutoFit/>
          </a:bodyPr>
          <a:lstStyle/>
          <a:p>
            <a:pPr algn="ctr"/>
            <a:r>
              <a:rPr lang="en-GB" sz="2000" dirty="0"/>
              <a:t>Theme</a:t>
            </a:r>
          </a:p>
          <a:p>
            <a:pPr algn="ctr"/>
            <a:r>
              <a:rPr lang="en-GB" sz="2000" dirty="0"/>
              <a:t>four</a:t>
            </a:r>
          </a:p>
        </p:txBody>
      </p:sp>
      <p:sp>
        <p:nvSpPr>
          <p:cNvPr id="13" name="TextBox 12"/>
          <p:cNvSpPr txBox="1"/>
          <p:nvPr/>
        </p:nvSpPr>
        <p:spPr>
          <a:xfrm>
            <a:off x="323528" y="3717032"/>
            <a:ext cx="1656184" cy="1631216"/>
          </a:xfrm>
          <a:prstGeom prst="rect">
            <a:avLst/>
          </a:prstGeom>
          <a:noFill/>
        </p:spPr>
        <p:txBody>
          <a:bodyPr wrap="square" rtlCol="0">
            <a:spAutoFit/>
          </a:bodyPr>
          <a:lstStyle/>
          <a:p>
            <a:pPr algn="ctr"/>
            <a:r>
              <a:rPr lang="en-GB" sz="2000" dirty="0"/>
              <a:t>Theory </a:t>
            </a:r>
          </a:p>
          <a:p>
            <a:pPr algn="ctr"/>
            <a:r>
              <a:rPr lang="en-GB" sz="2000" dirty="0"/>
              <a:t>and </a:t>
            </a:r>
          </a:p>
          <a:p>
            <a:pPr algn="ctr"/>
            <a:r>
              <a:rPr lang="en-GB" sz="2000" dirty="0"/>
              <a:t>practice of research engagement</a:t>
            </a:r>
          </a:p>
        </p:txBody>
      </p:sp>
      <p:sp>
        <p:nvSpPr>
          <p:cNvPr id="14" name="TextBox 13"/>
          <p:cNvSpPr txBox="1"/>
          <p:nvPr/>
        </p:nvSpPr>
        <p:spPr>
          <a:xfrm>
            <a:off x="1835696" y="3717032"/>
            <a:ext cx="1728192" cy="1938992"/>
          </a:xfrm>
          <a:prstGeom prst="rect">
            <a:avLst/>
          </a:prstGeom>
          <a:noFill/>
        </p:spPr>
        <p:txBody>
          <a:bodyPr wrap="square" rtlCol="0">
            <a:spAutoFit/>
          </a:bodyPr>
          <a:lstStyle/>
          <a:p>
            <a:pPr algn="ctr"/>
            <a:r>
              <a:rPr lang="en-GB" sz="2000" dirty="0"/>
              <a:t>Applying policy analysis to explore role of research evidence</a:t>
            </a:r>
          </a:p>
        </p:txBody>
      </p:sp>
      <p:sp>
        <p:nvSpPr>
          <p:cNvPr id="21" name="TextBox 20"/>
          <p:cNvSpPr txBox="1"/>
          <p:nvPr/>
        </p:nvSpPr>
        <p:spPr>
          <a:xfrm>
            <a:off x="3347864" y="3717032"/>
            <a:ext cx="2016224" cy="1631216"/>
          </a:xfrm>
          <a:prstGeom prst="rect">
            <a:avLst/>
          </a:prstGeom>
          <a:noFill/>
        </p:spPr>
        <p:txBody>
          <a:bodyPr wrap="square" rtlCol="0">
            <a:spAutoFit/>
          </a:bodyPr>
          <a:lstStyle/>
          <a:p>
            <a:pPr algn="ctr"/>
            <a:r>
              <a:rPr lang="en-GB" sz="2000" dirty="0"/>
              <a:t>Strategies </a:t>
            </a:r>
          </a:p>
          <a:p>
            <a:pPr algn="ctr"/>
            <a:r>
              <a:rPr lang="en-GB" sz="2000" dirty="0"/>
              <a:t>and methodologies for </a:t>
            </a:r>
          </a:p>
          <a:p>
            <a:pPr algn="ctr"/>
            <a:r>
              <a:rPr lang="en-GB" sz="2000" dirty="0"/>
              <a:t>engagement</a:t>
            </a:r>
          </a:p>
        </p:txBody>
      </p:sp>
      <p:sp>
        <p:nvSpPr>
          <p:cNvPr id="22" name="TextBox 21"/>
          <p:cNvSpPr txBox="1"/>
          <p:nvPr/>
        </p:nvSpPr>
        <p:spPr>
          <a:xfrm>
            <a:off x="5220072" y="3717032"/>
            <a:ext cx="1728192" cy="1631216"/>
          </a:xfrm>
          <a:prstGeom prst="rect">
            <a:avLst/>
          </a:prstGeom>
          <a:noFill/>
        </p:spPr>
        <p:txBody>
          <a:bodyPr wrap="square" rtlCol="0">
            <a:spAutoFit/>
          </a:bodyPr>
          <a:lstStyle/>
          <a:p>
            <a:pPr algn="ctr"/>
            <a:r>
              <a:rPr lang="en-GB" sz="2000" dirty="0"/>
              <a:t>Advocacy and engagement to influence attitudes</a:t>
            </a:r>
          </a:p>
        </p:txBody>
      </p:sp>
      <p:sp>
        <p:nvSpPr>
          <p:cNvPr id="23" name="Flowchart: Connector 22"/>
          <p:cNvSpPr/>
          <p:nvPr/>
        </p:nvSpPr>
        <p:spPr>
          <a:xfrm>
            <a:off x="4211960" y="3068960"/>
            <a:ext cx="288032" cy="288032"/>
          </a:xfrm>
          <a:prstGeom prst="flowChartConnector">
            <a:avLst/>
          </a:prstGeom>
          <a:solidFill>
            <a:schemeClr val="bg1"/>
          </a:solidFill>
          <a:ln w="76200">
            <a:solidFill>
              <a:srgbClr val="9B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7020272" y="2204864"/>
            <a:ext cx="1584176" cy="707886"/>
          </a:xfrm>
          <a:prstGeom prst="rect">
            <a:avLst/>
          </a:prstGeom>
          <a:noFill/>
        </p:spPr>
        <p:txBody>
          <a:bodyPr wrap="square" rtlCol="0">
            <a:spAutoFit/>
          </a:bodyPr>
          <a:lstStyle/>
          <a:p>
            <a:pPr algn="ctr"/>
            <a:r>
              <a:rPr lang="en-GB" sz="2000" dirty="0"/>
              <a:t>Theme </a:t>
            </a:r>
          </a:p>
          <a:p>
            <a:pPr algn="ctr"/>
            <a:r>
              <a:rPr lang="en-GB" sz="2000" dirty="0"/>
              <a:t>five</a:t>
            </a:r>
          </a:p>
        </p:txBody>
      </p:sp>
      <p:sp>
        <p:nvSpPr>
          <p:cNvPr id="26" name="TextBox 25"/>
          <p:cNvSpPr txBox="1"/>
          <p:nvPr/>
        </p:nvSpPr>
        <p:spPr>
          <a:xfrm>
            <a:off x="6876256" y="3717032"/>
            <a:ext cx="2088232" cy="2246769"/>
          </a:xfrm>
          <a:prstGeom prst="rect">
            <a:avLst/>
          </a:prstGeom>
          <a:noFill/>
        </p:spPr>
        <p:txBody>
          <a:bodyPr wrap="square" rtlCol="0">
            <a:spAutoFit/>
          </a:bodyPr>
          <a:lstStyle/>
          <a:p>
            <a:pPr algn="ctr"/>
            <a:r>
              <a:rPr lang="en-GB" sz="2000" dirty="0"/>
              <a:t>Institutional approaches to intersectoral engagement for action and strengthening communications </a:t>
            </a:r>
          </a:p>
        </p:txBody>
      </p:sp>
    </p:spTree>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5309</TotalTime>
  <Words>2078</Words>
  <Application>Microsoft Office PowerPoint</Application>
  <PresentationFormat>On-screen Show (4:3)</PresentationFormat>
  <Paragraphs>232</Paragraphs>
  <Slides>29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MS PGothic</vt:lpstr>
      <vt:lpstr>Arial</vt:lpstr>
      <vt:lpstr>Arial Black</vt:lpstr>
      <vt:lpstr>Times</vt:lpstr>
      <vt:lpstr>Verdana</vt:lpstr>
      <vt:lpstr>ヒラギノ角ゴ Pro W3</vt:lpstr>
      <vt:lpstr>Blank Presentation</vt:lpstr>
      <vt:lpstr>                            What factors enable relevant research evidence to influence policy and practice?   </vt:lpstr>
      <vt:lpstr>Overview</vt:lpstr>
      <vt:lpstr>Multiple players and diverse strands</vt:lpstr>
      <vt:lpstr>Sexual Health HIV Evidence into Practice (SHHEP)</vt:lpstr>
      <vt:lpstr>Special supplement of HARPS</vt:lpstr>
      <vt:lpstr>Impact and engagement</vt:lpstr>
      <vt:lpstr>Supplement foreword </vt:lpstr>
      <vt:lpstr>Questions for the special issue</vt:lpstr>
      <vt:lpstr>Organised into five themes</vt:lpstr>
      <vt:lpstr>Literature on research to policy fast growing </vt:lpstr>
      <vt:lpstr>  Strategies and tensions in communicating</vt:lpstr>
      <vt:lpstr>Findings in a nutshell</vt:lpstr>
      <vt:lpstr>Influencing strategies</vt:lpstr>
      <vt:lpstr>Adapting the RAPID conceptual framework , (Crewe and Young 2002; Court and Young 2003)</vt:lpstr>
      <vt:lpstr>PowerPoint Presentation</vt:lpstr>
      <vt:lpstr>Position and skills of research actors</vt:lpstr>
      <vt:lpstr>Investing in research uptake</vt:lpstr>
      <vt:lpstr>Context and strategic opportunism</vt:lpstr>
      <vt:lpstr>Networking and coalitions</vt:lpstr>
      <vt:lpstr>Evidence, messages and rallying ideas</vt:lpstr>
      <vt:lpstr>Categorising research impact</vt:lpstr>
      <vt:lpstr>Change discourse</vt:lpstr>
      <vt:lpstr>Change guidelines/develop new guidelines</vt:lpstr>
      <vt:lpstr>Raise awareness of research and support attitudinal change</vt:lpstr>
      <vt:lpstr>Learning from the SHHEP process </vt:lpstr>
      <vt:lpstr>Looking forward the next generation of RPCs</vt:lpstr>
      <vt:lpstr>Strategic approach to research uptake</vt:lpstr>
      <vt:lpstr>Conclusions</vt:lpstr>
      <vt:lpstr>PowerPoint Presentation</vt:lpstr>
    </vt:vector>
  </TitlesOfParts>
  <Company>Forepoint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Ridley</dc:creator>
  <cp:lastModifiedBy>Shabier, Mohammed</cp:lastModifiedBy>
  <cp:revision>136</cp:revision>
  <dcterms:created xsi:type="dcterms:W3CDTF">2007-07-02T13:20:20Z</dcterms:created>
  <dcterms:modified xsi:type="dcterms:W3CDTF">2018-03-26T12:34:23Z</dcterms:modified>
  <cp:contentStatus/>
</cp:coreProperties>
</file>